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sldIdLst>
    <p:sldId id="256" r:id="rId5"/>
    <p:sldId id="26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E3EC"/>
    <a:srgbClr val="333F50"/>
    <a:srgbClr val="6F9EB2"/>
    <a:srgbClr val="A0CCDE"/>
    <a:srgbClr val="38CDFD"/>
    <a:srgbClr val="BC68C1"/>
    <a:srgbClr val="45C497"/>
    <a:srgbClr val="6689F2"/>
    <a:srgbClr val="FFB200"/>
    <a:srgbClr val="FF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C6A2F-54AA-48FE-AD60-AB4520F77D66}" v="84" dt="2025-10-23T15:34:31.5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95032" autoAdjust="0"/>
  </p:normalViewPr>
  <p:slideViewPr>
    <p:cSldViewPr snapToGrid="0" showGuides="1">
      <p:cViewPr varScale="1">
        <p:scale>
          <a:sx n="97" d="100"/>
          <a:sy n="97" d="100"/>
        </p:scale>
        <p:origin x="14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B1A1E-0839-4B31-8732-C7808F531CC6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7659E-0192-4399-971E-83822A0EB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46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9110-C5FE-F886-E66E-969D3DD78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76" y="1564749"/>
            <a:ext cx="7683500" cy="1691213"/>
          </a:xfrm>
        </p:spPr>
        <p:txBody>
          <a:bodyPr anchor="t" anchorCtr="0"/>
          <a:lstStyle>
            <a:lvl1pPr algn="l">
              <a:defRPr sz="4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A9734-B9C4-2D62-87AF-41E40FF44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6" y="331788"/>
            <a:ext cx="7683500" cy="983578"/>
          </a:xfrm>
        </p:spPr>
        <p:txBody>
          <a:bodyPr anchor="b" anchorCtr="0"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C288-1E64-2411-4345-E2DC968D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77EA-5985-4174-90C7-59E4A3F3FE2E}" type="datetime4">
              <a:rPr lang="en-US" smtClean="0"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C444-E14F-C9EE-715F-1DFF6747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96634-0F07-161D-3CF7-8E26719D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A7A75-8767-1FE1-CAB1-FBAF594AF7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0" y="157162"/>
            <a:ext cx="2899271" cy="151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AB7812-09D9-3F65-A15C-F8A468941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375" y="3429000"/>
            <a:ext cx="11523663" cy="30972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530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8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95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5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59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90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C1DF-398A-8FB3-3517-D637D6BB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33290-C7A7-CD04-7BFB-32441D0E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68BFD-45A3-42CC-82C9-8FB8FD9A96A1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5F654-7EC7-EBE8-AF12-B6E050AD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0B4AC-CDEE-FD8B-583E-8C229021F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5948F-7DCF-23C3-4FDE-B8FFFE3159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1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3C538-EBD1-2027-4A75-F4685801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68675-1F69-4AF5-BF67-D1E95081B565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B49F3-3AFA-AE1D-3DD7-B90516B8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Document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10E8B-CBEA-4B5B-8B20-CD4AABD45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D29E2-E201-3384-DB28-6A25C1278F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5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838-AF1A-0B73-A848-7434370D8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1941265"/>
            <a:ext cx="11523663" cy="2518023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064D-C21F-A1FD-644A-7117FBE9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2D95-9F36-F9FE-8312-3F994B5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Document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587FD-681D-5E3B-A2FD-1103D4B5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3871EC-AB21-8B91-A6A2-BDAF71715A78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E19474-E3C5-01C1-9387-2AFE060A88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0150" y="-9000"/>
            <a:ext cx="1418400" cy="7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1" y="2392363"/>
            <a:ext cx="3708000" cy="3886190"/>
          </a:xfrm>
        </p:spPr>
        <p:txBody>
          <a:bodyPr/>
          <a:lstStyle>
            <a:lvl1pPr>
              <a:defRPr b="1"/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0D43AD-9027-8009-D863-30837332C6D2}"/>
              </a:ext>
            </a:extLst>
          </p:cNvPr>
          <p:cNvCxnSpPr/>
          <p:nvPr userDrawn="1"/>
        </p:nvCxnSpPr>
        <p:spPr>
          <a:xfrm>
            <a:off x="333375" y="6521450"/>
            <a:ext cx="11523663" cy="0"/>
          </a:xfrm>
          <a:prstGeom prst="line">
            <a:avLst/>
          </a:prstGeom>
          <a:ln w="127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354692D-72F5-C858-3EEA-11E4E0CD1D7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5999" y="2392363"/>
            <a:ext cx="3843340" cy="3886190"/>
          </a:xfrm>
        </p:spPr>
        <p:txBody>
          <a:bodyPr/>
          <a:lstStyle>
            <a:lvl1pPr>
              <a:defRPr b="1"/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601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768350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69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541800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AB3C15-F88E-FAFB-3FEF-CD513DA6A6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1363662"/>
            <a:ext cx="5760720" cy="4914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4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 (Large Cop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662" y="1300163"/>
            <a:ext cx="9604058" cy="4978391"/>
          </a:xfrm>
        </p:spPr>
        <p:txBody>
          <a:bodyPr/>
          <a:lstStyle>
            <a:lvl1pPr>
              <a:defRPr sz="3600" b="1"/>
            </a:lvl1pPr>
            <a:lvl2pPr marL="0" indent="0">
              <a:buFontTx/>
              <a:buNone/>
              <a:defRPr sz="3600">
                <a:solidFill>
                  <a:schemeClr val="tx2"/>
                </a:solidFill>
              </a:defRPr>
            </a:lvl2pPr>
            <a:lvl3pPr marL="449262" indent="0">
              <a:buFontTx/>
              <a:buNone/>
              <a:defRPr sz="3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3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3"/>
            <a:ext cx="3840162" cy="1808162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D39E2C-D2B5-B825-5A31-283C1981A9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4980" y="3457577"/>
            <a:ext cx="3689345" cy="2836059"/>
          </a:xfrm>
        </p:spPr>
        <p:txBody>
          <a:bodyPr/>
          <a:lstStyle>
            <a:lvl1pPr>
              <a:defRPr sz="1200"/>
            </a:lvl1pPr>
            <a:lvl2pPr marL="108000" indent="-108000">
              <a:spcBef>
                <a:spcPts val="300"/>
              </a:spcBef>
              <a:defRPr sz="1200"/>
            </a:lvl2pPr>
            <a:lvl3pPr marL="360000" indent="-108000">
              <a:spcBef>
                <a:spcPts val="300"/>
              </a:spcBef>
              <a:defRPr sz="1200"/>
            </a:lvl3pPr>
            <a:lvl4pPr marL="648000" indent="-108000">
              <a:spcBef>
                <a:spcPts val="300"/>
              </a:spcBef>
              <a:defRPr sz="1200"/>
            </a:lvl4pPr>
            <a:lvl5pPr marL="828000" indent="-10800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55E1F4-087E-88B0-4F79-DFAC16DFEE1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93077" y="3457577"/>
            <a:ext cx="3689345" cy="2836059"/>
          </a:xfrm>
        </p:spPr>
        <p:txBody>
          <a:bodyPr/>
          <a:lstStyle>
            <a:lvl1pPr>
              <a:defRPr sz="1200"/>
            </a:lvl1pPr>
            <a:lvl2pPr marL="108000" indent="-108000">
              <a:spcBef>
                <a:spcPts val="300"/>
              </a:spcBef>
              <a:defRPr sz="1200"/>
            </a:lvl2pPr>
            <a:lvl3pPr marL="360000" indent="-108000">
              <a:spcBef>
                <a:spcPts val="300"/>
              </a:spcBef>
              <a:defRPr sz="1200"/>
            </a:lvl3pPr>
            <a:lvl4pPr marL="648000" indent="-108000">
              <a:spcBef>
                <a:spcPts val="300"/>
              </a:spcBef>
              <a:defRPr sz="1200"/>
            </a:lvl4pPr>
            <a:lvl5pPr marL="828000" indent="-108000">
              <a:spcBef>
                <a:spcPts val="3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7DDA53-9E71-4C59-4E43-785D4FF6F5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9570" y="3465195"/>
            <a:ext cx="1847850" cy="95631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B9E71F9B-8960-CF4E-02E5-72CFC0753BE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91715" y="3465195"/>
            <a:ext cx="1847850" cy="956310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730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6" y="1363662"/>
            <a:ext cx="3695699" cy="4875209"/>
          </a:xfrm>
        </p:spPr>
        <p:txBody>
          <a:bodyPr/>
          <a:lstStyle>
            <a:lvl1pPr>
              <a:defRPr sz="1500"/>
            </a:lvl1pPr>
            <a:lvl2pPr marL="108000" indent="-108000">
              <a:spcBef>
                <a:spcPts val="600"/>
              </a:spcBef>
              <a:defRPr sz="1200">
                <a:solidFill>
                  <a:schemeClr val="tx2"/>
                </a:solidFill>
              </a:defRPr>
            </a:lvl2pPr>
            <a:lvl3pPr marL="360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3pPr>
            <a:lvl4pPr marL="64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4pPr>
            <a:lvl5pPr marL="82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365C6E-77C1-3EC0-CD5E-626DB09439D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00538" y="1363662"/>
            <a:ext cx="7556500" cy="4914891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0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9C74-6A14-4B30-3FFA-FC9088C7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363662"/>
            <a:ext cx="5672137" cy="4875209"/>
          </a:xfrm>
        </p:spPr>
        <p:txBody>
          <a:bodyPr/>
          <a:lstStyle>
            <a:lvl1pPr>
              <a:defRPr sz="1500"/>
            </a:lvl1pPr>
            <a:lvl2pPr marL="108000" indent="-108000">
              <a:spcBef>
                <a:spcPts val="600"/>
              </a:spcBef>
              <a:defRPr sz="1200">
                <a:solidFill>
                  <a:schemeClr val="tx2"/>
                </a:solidFill>
              </a:defRPr>
            </a:lvl2pPr>
            <a:lvl3pPr marL="360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3pPr>
            <a:lvl4pPr marL="64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4pPr>
            <a:lvl5pPr marL="828000" indent="-108000">
              <a:spcBef>
                <a:spcPts val="300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A20CC2-E406-1005-5D92-80CD4E49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453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E575-B4BE-5BE1-C6F9-2965E8FD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9FED-B16C-0FE3-DEDE-6F379DA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3722-802F-9DA9-ECEF-670E90CA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Document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2CFE9-E9DE-E5CC-1777-A174DBE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CE8F8E-868B-3315-C728-09BD4B2475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945" y="-11615"/>
            <a:ext cx="1418408" cy="741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DB9456-69BA-727D-8F7C-FCCE22FF0A3E}"/>
              </a:ext>
            </a:extLst>
          </p:cNvPr>
          <p:cNvCxnSpPr/>
          <p:nvPr userDrawn="1"/>
        </p:nvCxnSpPr>
        <p:spPr>
          <a:xfrm>
            <a:off x="333375" y="790557"/>
            <a:ext cx="11523663" cy="0"/>
          </a:xfrm>
          <a:prstGeom prst="line">
            <a:avLst/>
          </a:prstGeom>
          <a:ln w="12700">
            <a:solidFill>
              <a:srgbClr val="FF1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5C90A4-B306-C297-228E-8F2BC2ED96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6404850"/>
            <a:ext cx="11521440" cy="1295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8A20CC2-E406-1005-5D92-80CD4E493D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1B9C2CA1-4C28-0329-1A29-2BD12982C3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375" y="790575"/>
            <a:ext cx="5761038" cy="561498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0630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46F83-67FD-5D54-51B1-68A0167B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8" y="288502"/>
            <a:ext cx="9973893" cy="3925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2124D-AD91-3E31-5DB0-41139B1F7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5" y="1363662"/>
            <a:ext cx="11523663" cy="49148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5DAC-3BCB-E0D5-09A4-7EB9DB651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3376" y="6643910"/>
            <a:ext cx="1423988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97AA268D-1ACA-4084-9E7D-FAB51A0723AB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0B75-DB55-5D83-C5E5-C336F4495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52664" y="6643910"/>
            <a:ext cx="4919662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/>
              <a:t>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3E42-8A0F-42CB-EBF6-03D2F3406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72762" y="6643910"/>
            <a:ext cx="1184276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700" b="1">
                <a:solidFill>
                  <a:schemeClr val="tx1"/>
                </a:solidFill>
              </a:defRPr>
            </a:lvl1pPr>
          </a:lstStyle>
          <a:p>
            <a:fld id="{0320FFD9-BE3F-4CF6-8FB5-D59413CB97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3" r:id="rId5"/>
    <p:sldLayoutId id="2147483664" r:id="rId6"/>
    <p:sldLayoutId id="2147483665" r:id="rId7"/>
    <p:sldLayoutId id="2147483667" r:id="rId8"/>
    <p:sldLayoutId id="2147483668" r:id="rId9"/>
    <p:sldLayoutId id="2147483651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54" r:id="rId16"/>
    <p:sldLayoutId id="2147483655" r:id="rId17"/>
    <p:sldLayoutId id="214748366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87375" indent="-138113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1875" indent="-136525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71613" indent="-136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507" userDrawn="1">
          <p15:clr>
            <a:srgbClr val="F26B43"/>
          </p15:clr>
        </p15:guide>
        <p15:guide id="4" orient="horz" pos="859" userDrawn="1">
          <p15:clr>
            <a:srgbClr val="F26B43"/>
          </p15:clr>
        </p15:guide>
        <p15:guide id="5" orient="horz" pos="209" userDrawn="1">
          <p15:clr>
            <a:srgbClr val="F26B43"/>
          </p15:clr>
        </p15:guide>
        <p15:guide id="6" orient="horz" pos="2809" userDrawn="1">
          <p15:clr>
            <a:srgbClr val="F26B43"/>
          </p15:clr>
        </p15:guide>
        <p15:guide id="7" orient="horz" pos="3457" userDrawn="1">
          <p15:clr>
            <a:srgbClr val="F26B43"/>
          </p15:clr>
        </p15:guide>
        <p15:guide id="8" orient="horz" pos="4108" userDrawn="1">
          <p15:clr>
            <a:srgbClr val="F26B43"/>
          </p15:clr>
        </p15:guide>
        <p15:guide id="9" pos="5050" userDrawn="1">
          <p15:clr>
            <a:srgbClr val="F26B43"/>
          </p15:clr>
        </p15:guide>
        <p15:guide id="10" pos="6260" userDrawn="1">
          <p15:clr>
            <a:srgbClr val="F26B43"/>
          </p15:clr>
        </p15:guide>
        <p15:guide id="11" pos="7469" userDrawn="1">
          <p15:clr>
            <a:srgbClr val="F26B43"/>
          </p15:clr>
        </p15:guide>
        <p15:guide id="12" pos="2629" userDrawn="1">
          <p15:clr>
            <a:srgbClr val="F26B43"/>
          </p15:clr>
        </p15:guide>
        <p15:guide id="13" pos="1419" userDrawn="1">
          <p15:clr>
            <a:srgbClr val="F26B43"/>
          </p15:clr>
        </p15:guide>
        <p15:guide id="14" pos="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11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sv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2.svg"/><Relationship Id="rId10" Type="http://schemas.openxmlformats.org/officeDocument/2006/relationships/image" Target="../media/image26.svg"/><Relationship Id="rId4" Type="http://schemas.openxmlformats.org/officeDocument/2006/relationships/image" Target="../media/image3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AD76-4959-379C-97D7-14FC67CB1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Multimodal LLMs for GEOINT</a:t>
            </a:r>
            <a:br>
              <a:rPr lang="en-US" dirty="0"/>
            </a:br>
            <a:r>
              <a:rPr lang="en-US" dirty="0"/>
              <a:t>Looking Towards 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192E7-3BDF-B322-25F4-4E9B8A1A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November 3rd, 2025</a:t>
            </a:r>
            <a:endParaRPr lang="en-US" dirty="0"/>
          </a:p>
        </p:txBody>
      </p:sp>
      <p:pic>
        <p:nvPicPr>
          <p:cNvPr id="8" name="Picture Placeholder 7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102CDE02-DE69-8273-4C9B-0B2A7D4B70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r="22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AB719-B73F-3C34-168D-7A3E380AB56E}"/>
              </a:ext>
            </a:extLst>
          </p:cNvPr>
          <p:cNvSpPr txBox="1"/>
          <p:nvPr/>
        </p:nvSpPr>
        <p:spPr>
          <a:xfrm>
            <a:off x="1864659" y="2723029"/>
            <a:ext cx="4990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Pedro Uria, David Siamon, Nicholas Harvey</a:t>
            </a:r>
          </a:p>
          <a:p>
            <a:pPr algn="ctr"/>
            <a:r>
              <a:rPr lang="en-US" dirty="0" err="1"/>
              <a:t>Vibrint</a:t>
            </a:r>
            <a:r>
              <a:rPr lang="en-US" dirty="0"/>
              <a:t> ML Team</a:t>
            </a:r>
          </a:p>
        </p:txBody>
      </p:sp>
    </p:spTree>
    <p:extLst>
      <p:ext uri="{BB962C8B-B14F-4D97-AF65-F5344CB8AC3E}">
        <p14:creationId xmlns:p14="http://schemas.microsoft.com/office/powerpoint/2010/main" val="2062731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4386-1EEC-AD23-B8D5-297EE280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059EF-2E80-A796-4C82-128B3B8E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85F8A-BA4F-20E1-798C-9F211642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1D63-0DEB-8642-D56F-C4F33DA3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F7E40-30A1-1434-8A8E-CBCE2EE76991}"/>
              </a:ext>
            </a:extLst>
          </p:cNvPr>
          <p:cNvSpPr txBox="1"/>
          <p:nvPr/>
        </p:nvSpPr>
        <p:spPr>
          <a:xfrm>
            <a:off x="4297098" y="922529"/>
            <a:ext cx="1715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Open-Source </a:t>
            </a:r>
          </a:p>
          <a:p>
            <a:r>
              <a:rPr lang="en-US" b="1" dirty="0"/>
              <a:t>QGIS Plugin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91FE12-FC3E-74E8-0D75-E408709EF91E}"/>
              </a:ext>
            </a:extLst>
          </p:cNvPr>
          <p:cNvGrpSpPr/>
          <p:nvPr/>
        </p:nvGrpSpPr>
        <p:grpSpPr>
          <a:xfrm>
            <a:off x="4372870" y="3652817"/>
            <a:ext cx="6676682" cy="2303028"/>
            <a:chOff x="5078124" y="4067908"/>
            <a:chExt cx="6676682" cy="23030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AA5DB-B551-F4E0-D849-8D97E0A0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1811" y="4367563"/>
              <a:ext cx="3492255" cy="85185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3D0A82-85A4-A557-2A00-19BA3FFF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5298" y="4067908"/>
              <a:ext cx="2749508" cy="2303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497065-0BDB-EE95-EEDD-44C90F9318DB}"/>
                </a:ext>
              </a:extLst>
            </p:cNvPr>
            <p:cNvSpPr txBox="1"/>
            <p:nvPr/>
          </p:nvSpPr>
          <p:spPr>
            <a:xfrm>
              <a:off x="5078124" y="5250434"/>
              <a:ext cx="3883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 AI assistant to help you analyze remote sensing imagery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55F9D9-A4E0-E576-D9AF-BA8023A46674}"/>
              </a:ext>
            </a:extLst>
          </p:cNvPr>
          <p:cNvGrpSpPr/>
          <p:nvPr/>
        </p:nvGrpSpPr>
        <p:grpSpPr>
          <a:xfrm>
            <a:off x="2248390" y="1032142"/>
            <a:ext cx="1589979" cy="2288098"/>
            <a:chOff x="1817909" y="1096896"/>
            <a:chExt cx="1589979" cy="228809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45FB615-0A19-DD94-FCBC-DFE353FBCC0C}"/>
                </a:ext>
              </a:extLst>
            </p:cNvPr>
            <p:cNvGrpSpPr/>
            <p:nvPr/>
          </p:nvGrpSpPr>
          <p:grpSpPr>
            <a:xfrm>
              <a:off x="1817909" y="1096896"/>
              <a:ext cx="1589979" cy="2288098"/>
              <a:chOff x="2774871" y="2001652"/>
              <a:chExt cx="1589979" cy="228809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8A5A5C4-F9A7-F786-819E-65243AA67E42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A464AC6-023A-272C-BF35-8BE5A944B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1" name="Rounded Rectangle 33">
                  <a:extLst>
                    <a:ext uri="{FF2B5EF4-FFF2-40B4-BE49-F238E27FC236}">
                      <a16:creationId xmlns:a16="http://schemas.microsoft.com/office/drawing/2014/main" id="{8ED615C4-36F2-AE9B-8383-8DC31C047BF5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ounded Rectangle 5">
                <a:extLst>
                  <a:ext uri="{FF2B5EF4-FFF2-40B4-BE49-F238E27FC236}">
                    <a16:creationId xmlns:a16="http://schemas.microsoft.com/office/drawing/2014/main" id="{880872C1-F9E7-09DE-F86A-8F5A664E9D3F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algn="ctr"/>
                <a:r>
                  <a:rPr lang="en-US" sz="1000" b="1" dirty="0">
                    <a:solidFill>
                      <a:srgbClr val="FFC000"/>
                    </a:solidFill>
                    <a:ea typeface="Calibri"/>
                    <a:cs typeface="Calibri"/>
                  </a:rPr>
                  <a:t>DAVID SIAMON</a:t>
                </a:r>
                <a:endParaRPr lang="en-US" sz="1000" dirty="0"/>
              </a:p>
              <a:p>
                <a:pPr lvl="0"/>
                <a:r>
                  <a:rPr lang="en-US" sz="800" dirty="0">
                    <a:solidFill>
                      <a:schemeClr val="bg1"/>
                    </a:solidFill>
                  </a:rPr>
                  <a:t>AI/ML Engineer</a:t>
                </a:r>
              </a:p>
              <a:p>
                <a:pPr lvl="0"/>
                <a:r>
                  <a:rPr lang="en-US" sz="800" dirty="0">
                    <a:solidFill>
                      <a:schemeClr val="bg1"/>
                    </a:solidFill>
                  </a:rPr>
                  <a:t>david.siamon@vibrint.com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3CD230-E31E-FE13-BB72-AC9AF02B0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9" r="10748" b="21727"/>
            <a:stretch>
              <a:fillRect/>
            </a:stretch>
          </p:blipFill>
          <p:spPr>
            <a:xfrm>
              <a:off x="2184617" y="1189784"/>
              <a:ext cx="859078" cy="8517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75E4D-AC61-DE98-36AF-410704E8DA12}"/>
              </a:ext>
            </a:extLst>
          </p:cNvPr>
          <p:cNvGrpSpPr/>
          <p:nvPr/>
        </p:nvGrpSpPr>
        <p:grpSpPr>
          <a:xfrm>
            <a:off x="567963" y="1028775"/>
            <a:ext cx="1589979" cy="2288098"/>
            <a:chOff x="137482" y="1093529"/>
            <a:chExt cx="1589979" cy="22880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630AEB-B582-CB7E-56C0-3A9D55809EEE}"/>
                </a:ext>
              </a:extLst>
            </p:cNvPr>
            <p:cNvGrpSpPr/>
            <p:nvPr/>
          </p:nvGrpSpPr>
          <p:grpSpPr>
            <a:xfrm>
              <a:off x="137482" y="1093529"/>
              <a:ext cx="1589979" cy="2288098"/>
              <a:chOff x="2774871" y="2001652"/>
              <a:chExt cx="1589979" cy="228809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6B1AF5E-66E4-3973-E39D-026F4A0B6E25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63708C8A-23F6-FA26-0334-17CE3A99A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8" name="Rounded Rectangle 26">
                  <a:extLst>
                    <a:ext uri="{FF2B5EF4-FFF2-40B4-BE49-F238E27FC236}">
                      <a16:creationId xmlns:a16="http://schemas.microsoft.com/office/drawing/2014/main" id="{2C456EE1-E1E7-F527-E7D0-E2BCAAF11B59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80EFFF76-6895-1E06-AE11-BEA5F6A05019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lvl="0" algn="ctr"/>
                <a:r>
                  <a:rPr lang="en-US" sz="1000" b="1" dirty="0">
                    <a:solidFill>
                      <a:srgbClr val="FFC000"/>
                    </a:solidFill>
                  </a:rPr>
                  <a:t>NICK HARVEY</a:t>
                </a:r>
                <a:endParaRPr lang="en-US" sz="1000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Data Scientist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nicholas.harvey@vibrint.com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28D055-C2AC-7131-82BC-6EC81938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52" b="29040"/>
            <a:stretch/>
          </p:blipFill>
          <p:spPr>
            <a:xfrm>
              <a:off x="486593" y="1217699"/>
              <a:ext cx="868822" cy="864652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28355E-E5C5-0D06-369B-DA9A97C7F963}"/>
              </a:ext>
            </a:extLst>
          </p:cNvPr>
          <p:cNvGrpSpPr/>
          <p:nvPr/>
        </p:nvGrpSpPr>
        <p:grpSpPr>
          <a:xfrm>
            <a:off x="1453400" y="3358701"/>
            <a:ext cx="1589979" cy="2288098"/>
            <a:chOff x="137482" y="3441893"/>
            <a:chExt cx="1589979" cy="228809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A2DD67E-BD16-2793-2208-884849CF67DD}"/>
                </a:ext>
              </a:extLst>
            </p:cNvPr>
            <p:cNvGrpSpPr/>
            <p:nvPr/>
          </p:nvGrpSpPr>
          <p:grpSpPr>
            <a:xfrm>
              <a:off x="137482" y="3441893"/>
              <a:ext cx="1589979" cy="2288098"/>
              <a:chOff x="2774871" y="2001652"/>
              <a:chExt cx="1589979" cy="22880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E0E52E5-8743-010F-05D8-2C1582124CF1}"/>
                  </a:ext>
                </a:extLst>
              </p:cNvPr>
              <p:cNvGrpSpPr/>
              <p:nvPr/>
            </p:nvGrpSpPr>
            <p:grpSpPr>
              <a:xfrm>
                <a:off x="2774871" y="2001652"/>
                <a:ext cx="1589979" cy="2288098"/>
                <a:chOff x="4821277" y="2015444"/>
                <a:chExt cx="1589979" cy="2288098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50BB537-8EFD-E81E-F97C-94C5FBAF4F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251" t="8374" r="39645" b="14775"/>
                <a:stretch>
                  <a:fillRect/>
                </a:stretch>
              </p:blipFill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4291"/>
                  </a:avLst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5" name="Rounded Rectangle 40">
                  <a:extLst>
                    <a:ext uri="{FF2B5EF4-FFF2-40B4-BE49-F238E27FC236}">
                      <a16:creationId xmlns:a16="http://schemas.microsoft.com/office/drawing/2014/main" id="{2973931A-E7AE-FC4A-E6B4-96096D8C73A5}"/>
                    </a:ext>
                  </a:extLst>
                </p:cNvPr>
                <p:cNvSpPr/>
                <p:nvPr/>
              </p:nvSpPr>
              <p:spPr>
                <a:xfrm>
                  <a:off x="4821277" y="2015444"/>
                  <a:ext cx="1589979" cy="2288098"/>
                </a:xfrm>
                <a:prstGeom prst="roundRect">
                  <a:avLst>
                    <a:gd name="adj" fmla="val 3841"/>
                  </a:avLst>
                </a:prstGeom>
                <a:solidFill>
                  <a:schemeClr val="tx1">
                    <a:alpha val="4449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Rounded Rectangle 5">
                <a:extLst>
                  <a:ext uri="{FF2B5EF4-FFF2-40B4-BE49-F238E27FC236}">
                    <a16:creationId xmlns:a16="http://schemas.microsoft.com/office/drawing/2014/main" id="{469FE4F0-A1B3-92BD-FAFD-D1DAB523DEA1}"/>
                  </a:ext>
                </a:extLst>
              </p:cNvPr>
              <p:cNvSpPr/>
              <p:nvPr/>
            </p:nvSpPr>
            <p:spPr>
              <a:xfrm>
                <a:off x="2831038" y="2970639"/>
                <a:ext cx="1477645" cy="1218533"/>
              </a:xfrm>
              <a:prstGeom prst="roundRect">
                <a:avLst>
                  <a:gd name="adj" fmla="val 2904"/>
                </a:avLst>
              </a:prstGeom>
              <a:noFill/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t" anchorCtr="0"/>
              <a:lstStyle/>
              <a:p>
                <a:pPr lvl="0" algn="ctr"/>
                <a:r>
                  <a:rPr lang="en-US" sz="1000" b="1" dirty="0">
                    <a:solidFill>
                      <a:srgbClr val="FFC000"/>
                    </a:solidFill>
                  </a:rPr>
                  <a:t>PEDRO URIA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Data Scientist</a:t>
                </a:r>
              </a:p>
              <a:p>
                <a:r>
                  <a:rPr lang="en-US" sz="800" dirty="0">
                    <a:solidFill>
                      <a:schemeClr val="bg1"/>
                    </a:solidFill>
                    <a:ea typeface="Calibri"/>
                    <a:cs typeface="Calibri"/>
                  </a:rPr>
                  <a:t>pedro.uria@vibrint.com</a:t>
                </a:r>
              </a:p>
            </p:txBody>
          </p:sp>
        </p:grpSp>
        <p:pic>
          <p:nvPicPr>
            <p:cNvPr id="31" name="Picture 30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C730A91B-D5E1-6AF3-BAE2-09FD127F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3304" y="3519383"/>
              <a:ext cx="921722" cy="926127"/>
            </a:xfrm>
            <a:prstGeom prst="rect">
              <a:avLst/>
            </a:prstGeom>
            <a:noFill/>
            <a:effectLst/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681E53C-E5EB-56FE-48E5-6F8EA366B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1076" y="882246"/>
            <a:ext cx="5435176" cy="2303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367AA2-595E-B3B2-29D5-AEF845DCD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3445" y="1629293"/>
            <a:ext cx="2128701" cy="20438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D3140E-F81A-480B-EDA7-BDFC14D8CB52}"/>
              </a:ext>
            </a:extLst>
          </p:cNvPr>
          <p:cNvSpPr/>
          <p:nvPr/>
        </p:nvSpPr>
        <p:spPr>
          <a:xfrm>
            <a:off x="7662863" y="1545432"/>
            <a:ext cx="2362200" cy="1512094"/>
          </a:xfrm>
          <a:prstGeom prst="rect">
            <a:avLst/>
          </a:prstGeom>
          <a:noFill/>
          <a:ln w="31750">
            <a:solidFill>
              <a:srgbClr val="C6E3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9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A289-0C08-6151-7C79-B4072AFB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4333D-97B0-187B-6D31-0F6E974B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25D04-0E63-4949-93BA-6B0B14BDC5F5}" type="datetime4">
              <a:rPr lang="en-US" smtClean="0"/>
              <a:pPr/>
              <a:t>November 3,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A3100-F12E-178C-80C7-C507FF4C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EDD14-A9DA-D50C-1635-812B9D3A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3FB186-C3C3-9C04-3A3D-49ED92C75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48" y="1399217"/>
            <a:ext cx="7895004" cy="463336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CB38726-CD0A-43D8-EF7B-0BE64861E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376" y="2813263"/>
            <a:ext cx="5327650" cy="142620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4DEE1DE-48E0-78E7-9C72-70998E2D7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376" y="4334157"/>
            <a:ext cx="5327650" cy="142620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A7F358A-796C-B1A2-BA9C-A1CC3D9EC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376" y="1292368"/>
            <a:ext cx="5327650" cy="1426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AFB4CD-3763-0FCB-FC9C-907DB2B8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with traditional </a:t>
            </a:r>
            <a:r>
              <a:rPr lang="en-US" dirty="0" err="1"/>
              <a:t>GeoAI</a:t>
            </a:r>
            <a:r>
              <a:rPr lang="en-US" dirty="0"/>
              <a:t> approaches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9F82F-02CD-3512-E130-4728647A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BBE4A-F2D3-3745-6E72-76A4A444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ABA41-7E81-7971-6881-8D7D3F96E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359AD8-A772-1D53-B6B7-3F872CA93F9A}"/>
              </a:ext>
            </a:extLst>
          </p:cNvPr>
          <p:cNvSpPr txBox="1"/>
          <p:nvPr/>
        </p:nvSpPr>
        <p:spPr>
          <a:xfrm>
            <a:off x="1264006" y="1682306"/>
            <a:ext cx="35625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chemeClr val="bg1"/>
                </a:solidFill>
              </a:rPr>
              <a:t>GeoAI</a:t>
            </a:r>
            <a:r>
              <a:rPr lang="en-US" dirty="0">
                <a:solidFill>
                  <a:schemeClr val="bg1"/>
                </a:solidFill>
              </a:rPr>
              <a:t> typically focuses on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single-modality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047BDB-400C-DE2D-F408-49E88E546D30}"/>
              </a:ext>
            </a:extLst>
          </p:cNvPr>
          <p:cNvSpPr txBox="1"/>
          <p:nvPr/>
        </p:nvSpPr>
        <p:spPr>
          <a:xfrm>
            <a:off x="935601" y="3203201"/>
            <a:ext cx="4219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Actionable intelligence often requires the integration of multiple data types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E4BA5-EDBE-0025-37B8-5B3E7575BE03}"/>
              </a:ext>
            </a:extLst>
          </p:cNvPr>
          <p:cNvSpPr txBox="1"/>
          <p:nvPr/>
        </p:nvSpPr>
        <p:spPr>
          <a:xfrm>
            <a:off x="1001808" y="4585595"/>
            <a:ext cx="4086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GEOINT data is growing exponentially, expected to at least triple in the next 5 years</a:t>
            </a:r>
          </a:p>
        </p:txBody>
      </p:sp>
    </p:spTree>
    <p:extLst>
      <p:ext uri="{BB962C8B-B14F-4D97-AF65-F5344CB8AC3E}">
        <p14:creationId xmlns:p14="http://schemas.microsoft.com/office/powerpoint/2010/main" val="182795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881A1-FA63-3D81-F704-5C7E48A5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666F-A6BD-0FA6-7127-5965971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Large Language Models (MLLMS)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E0307-05A5-E6AB-D882-860FA919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59B7-91ED-DC41-50A4-76EF5F190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01DAB-2C49-6335-543C-B37BEAD4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2B98D-6A25-1B58-745D-27DBA2D409CC}"/>
              </a:ext>
            </a:extLst>
          </p:cNvPr>
          <p:cNvSpPr txBox="1"/>
          <p:nvPr/>
        </p:nvSpPr>
        <p:spPr>
          <a:xfrm>
            <a:off x="1467223" y="1071664"/>
            <a:ext cx="9257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MLLMs</a:t>
            </a:r>
            <a:r>
              <a:rPr lang="en-US" dirty="0"/>
              <a:t> are advanced AI models designed to process and integrate data from </a:t>
            </a:r>
            <a:r>
              <a:rPr lang="en-US" i="1" dirty="0"/>
              <a:t>multiple modalities</a:t>
            </a:r>
            <a:r>
              <a:rPr lang="en-US" dirty="0"/>
              <a:t>—such as text, images, audio, and video—within a single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9542F-59A7-2F7D-821E-BE84CB23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90" y="1660925"/>
            <a:ext cx="4919662" cy="4777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6F4D14-E274-02A6-154E-D63447F1E566}"/>
              </a:ext>
            </a:extLst>
          </p:cNvPr>
          <p:cNvSpPr txBox="1"/>
          <p:nvPr/>
        </p:nvSpPr>
        <p:spPr>
          <a:xfrm rot="304204">
            <a:off x="3263742" y="4889282"/>
            <a:ext cx="1075477" cy="338554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6BA037D-803E-65F3-492F-8450D428E0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619" y="3183743"/>
            <a:ext cx="255777" cy="192931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B55FC6-F3EA-2BCD-3BDC-68998EED763B}"/>
              </a:ext>
            </a:extLst>
          </p:cNvPr>
          <p:cNvSpPr txBox="1"/>
          <p:nvPr/>
        </p:nvSpPr>
        <p:spPr>
          <a:xfrm rot="21378554">
            <a:off x="6476000" y="3317702"/>
            <a:ext cx="1175873" cy="338554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OUTPUTS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01BE4-0AFB-C52F-B2B4-00113631BE68}"/>
              </a:ext>
            </a:extLst>
          </p:cNvPr>
          <p:cNvSpPr txBox="1"/>
          <p:nvPr/>
        </p:nvSpPr>
        <p:spPr>
          <a:xfrm>
            <a:off x="7491157" y="2978412"/>
            <a:ext cx="18715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This image depicts a </a:t>
            </a:r>
            <a:r>
              <a:rPr lang="en-US" sz="1200" kern="0" dirty="0">
                <a:solidFill>
                  <a:srgbClr val="000000"/>
                </a:solidFill>
              </a:rPr>
              <a:t> ship moving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[…]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9A0B3-9729-6BAF-7D9F-D9592B8B7133}"/>
              </a:ext>
            </a:extLst>
          </p:cNvPr>
          <p:cNvSpPr txBox="1"/>
          <p:nvPr/>
        </p:nvSpPr>
        <p:spPr>
          <a:xfrm>
            <a:off x="7661551" y="4317066"/>
            <a:ext cx="2379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Popular MLLMs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GPT-5 (OpenAI)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Gemma (Google)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Gemini (Google)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Phi-4 (Microsoft)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Llama 4 (Meta)</a:t>
            </a:r>
          </a:p>
        </p:txBody>
      </p:sp>
    </p:spTree>
    <p:extLst>
      <p:ext uri="{BB962C8B-B14F-4D97-AF65-F5344CB8AC3E}">
        <p14:creationId xmlns:p14="http://schemas.microsoft.com/office/powerpoint/2010/main" val="265361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FC0A-6448-FF79-BE3C-8650747F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MLLMs Capabilities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BC41F-22D8-E6D2-1C19-1E430378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5AA0-E4B2-C44C-75DC-E9183414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EB4F-38F9-7456-C433-26A07A0D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blue and black rectangle&#10;&#10;AI-generated content may be incorrect.">
            <a:extLst>
              <a:ext uri="{FF2B5EF4-FFF2-40B4-BE49-F238E27FC236}">
                <a16:creationId xmlns:a16="http://schemas.microsoft.com/office/drawing/2014/main" id="{59F77A61-13AE-1840-ECB3-DE3F8298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96" y="2330648"/>
            <a:ext cx="11218688" cy="25513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C6E3EC"/>
              </a:gs>
            </a:gsLst>
            <a:lin ang="5400000" scaled="1"/>
          </a:gra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FD885-425A-EACF-4E45-33399E0B292F}"/>
              </a:ext>
            </a:extLst>
          </p:cNvPr>
          <p:cNvSpPr txBox="1"/>
          <p:nvPr/>
        </p:nvSpPr>
        <p:spPr>
          <a:xfrm>
            <a:off x="8017296" y="2648898"/>
            <a:ext cx="173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79CF4-C743-E556-BD7C-C5DF4FDDB1EB}"/>
              </a:ext>
            </a:extLst>
          </p:cNvPr>
          <p:cNvSpPr txBox="1"/>
          <p:nvPr/>
        </p:nvSpPr>
        <p:spPr>
          <a:xfrm>
            <a:off x="2393388" y="2648898"/>
            <a:ext cx="176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Captioning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990EF-A834-DBCE-5010-6C4D011F110C}"/>
              </a:ext>
            </a:extLst>
          </p:cNvPr>
          <p:cNvSpPr txBox="1"/>
          <p:nvPr/>
        </p:nvSpPr>
        <p:spPr>
          <a:xfrm>
            <a:off x="9882445" y="2648898"/>
            <a:ext cx="174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Captioning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FAC10-1864-0973-6E26-3A8B3CC53963}"/>
              </a:ext>
            </a:extLst>
          </p:cNvPr>
          <p:cNvSpPr txBox="1"/>
          <p:nvPr/>
        </p:nvSpPr>
        <p:spPr>
          <a:xfrm>
            <a:off x="6111489" y="2648898"/>
            <a:ext cx="185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Question Answering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FBB9B-060C-5759-A8DE-597C5F8B0748}"/>
              </a:ext>
            </a:extLst>
          </p:cNvPr>
          <p:cNvSpPr txBox="1"/>
          <p:nvPr/>
        </p:nvSpPr>
        <p:spPr>
          <a:xfrm>
            <a:off x="4275079" y="2782248"/>
            <a:ext cx="176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61397B-559E-EE5A-1402-D70A52DB4CA2}"/>
              </a:ext>
            </a:extLst>
          </p:cNvPr>
          <p:cNvSpPr txBox="1"/>
          <p:nvPr/>
        </p:nvSpPr>
        <p:spPr>
          <a:xfrm>
            <a:off x="539676" y="2648898"/>
            <a:ext cx="174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Ground Captioning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933609-D928-0F89-020A-2B19B25CD2B6}"/>
              </a:ext>
            </a:extLst>
          </p:cNvPr>
          <p:cNvGrpSpPr/>
          <p:nvPr/>
        </p:nvGrpSpPr>
        <p:grpSpPr>
          <a:xfrm>
            <a:off x="2985333" y="4643756"/>
            <a:ext cx="548663" cy="488948"/>
            <a:chOff x="3031282" y="4643858"/>
            <a:chExt cx="548663" cy="488948"/>
          </a:xfrm>
        </p:grpSpPr>
        <p:sp>
          <p:nvSpPr>
            <p:cNvPr id="43" name="Graphic 14" descr="Subtitles with solid fill">
              <a:extLst>
                <a:ext uri="{FF2B5EF4-FFF2-40B4-BE49-F238E27FC236}">
                  <a16:creationId xmlns:a16="http://schemas.microsoft.com/office/drawing/2014/main" id="{993A87D3-A0B8-0445-3157-0F8CD6BE12C0}"/>
                </a:ext>
              </a:extLst>
            </p:cNvPr>
            <p:cNvSpPr/>
            <p:nvPr/>
          </p:nvSpPr>
          <p:spPr>
            <a:xfrm>
              <a:off x="3258095" y="4643858"/>
              <a:ext cx="321850" cy="293451"/>
            </a:xfrm>
            <a:custGeom>
              <a:avLst/>
              <a:gdLst>
                <a:gd name="connsiteX0" fmla="*/ 16093 w 321850"/>
                <a:gd name="connsiteY0" fmla="*/ 0 h 293451"/>
                <a:gd name="connsiteX1" fmla="*/ 0 w 321850"/>
                <a:gd name="connsiteY1" fmla="*/ 16281 h 293451"/>
                <a:gd name="connsiteX2" fmla="*/ 0 w 321850"/>
                <a:gd name="connsiteY2" fmla="*/ 16282 h 293451"/>
                <a:gd name="connsiteX3" fmla="*/ 0 w 321850"/>
                <a:gd name="connsiteY3" fmla="*/ 212610 h 293451"/>
                <a:gd name="connsiteX4" fmla="*/ 16055 w 321850"/>
                <a:gd name="connsiteY4" fmla="*/ 227190 h 293451"/>
                <a:gd name="connsiteX5" fmla="*/ 16093 w 321850"/>
                <a:gd name="connsiteY5" fmla="*/ 227188 h 293451"/>
                <a:gd name="connsiteX6" fmla="*/ 66263 w 321850"/>
                <a:gd name="connsiteY6" fmla="*/ 227188 h 293451"/>
                <a:gd name="connsiteX7" fmla="*/ 66263 w 321850"/>
                <a:gd name="connsiteY7" fmla="*/ 293451 h 293451"/>
                <a:gd name="connsiteX8" fmla="*/ 128740 w 321850"/>
                <a:gd name="connsiteY8" fmla="*/ 227188 h 293451"/>
                <a:gd name="connsiteX9" fmla="*/ 306420 w 321850"/>
                <a:gd name="connsiteY9" fmla="*/ 227188 h 293451"/>
                <a:gd name="connsiteX10" fmla="*/ 321850 w 321850"/>
                <a:gd name="connsiteY10" fmla="*/ 211948 h 293451"/>
                <a:gd name="connsiteX11" fmla="*/ 321850 w 321850"/>
                <a:gd name="connsiteY11" fmla="*/ 211947 h 293451"/>
                <a:gd name="connsiteX12" fmla="*/ 321850 w 321850"/>
                <a:gd name="connsiteY12" fmla="*/ 16282 h 293451"/>
                <a:gd name="connsiteX13" fmla="*/ 321850 w 321850"/>
                <a:gd name="connsiteY13" fmla="*/ 16282 h 293451"/>
                <a:gd name="connsiteX14" fmla="*/ 305758 w 321850"/>
                <a:gd name="connsiteY14" fmla="*/ 0 h 293451"/>
                <a:gd name="connsiteX15" fmla="*/ 305757 w 321850"/>
                <a:gd name="connsiteY15" fmla="*/ 0 h 293451"/>
                <a:gd name="connsiteX16" fmla="*/ 288718 w 321850"/>
                <a:gd name="connsiteY16" fmla="*/ 141993 h 293451"/>
                <a:gd name="connsiteX17" fmla="*/ 231921 w 321850"/>
                <a:gd name="connsiteY17" fmla="*/ 141993 h 293451"/>
                <a:gd name="connsiteX18" fmla="*/ 231921 w 321850"/>
                <a:gd name="connsiteY18" fmla="*/ 123060 h 293451"/>
                <a:gd name="connsiteX19" fmla="*/ 288718 w 321850"/>
                <a:gd name="connsiteY19" fmla="*/ 123060 h 293451"/>
                <a:gd name="connsiteX20" fmla="*/ 198790 w 321850"/>
                <a:gd name="connsiteY20" fmla="*/ 160925 h 293451"/>
                <a:gd name="connsiteX21" fmla="*/ 288718 w 321850"/>
                <a:gd name="connsiteY21" fmla="*/ 160925 h 293451"/>
                <a:gd name="connsiteX22" fmla="*/ 288718 w 321850"/>
                <a:gd name="connsiteY22" fmla="*/ 179857 h 293451"/>
                <a:gd name="connsiteX23" fmla="*/ 198790 w 321850"/>
                <a:gd name="connsiteY23" fmla="*/ 179857 h 293451"/>
                <a:gd name="connsiteX24" fmla="*/ 127794 w 321850"/>
                <a:gd name="connsiteY24" fmla="*/ 160925 h 293451"/>
                <a:gd name="connsiteX25" fmla="*/ 179857 w 321850"/>
                <a:gd name="connsiteY25" fmla="*/ 160925 h 293451"/>
                <a:gd name="connsiteX26" fmla="*/ 179857 w 321850"/>
                <a:gd name="connsiteY26" fmla="*/ 179857 h 293451"/>
                <a:gd name="connsiteX27" fmla="*/ 127794 w 321850"/>
                <a:gd name="connsiteY27" fmla="*/ 179857 h 293451"/>
                <a:gd name="connsiteX28" fmla="*/ 113594 w 321850"/>
                <a:gd name="connsiteY28" fmla="*/ 123060 h 293451"/>
                <a:gd name="connsiteX29" fmla="*/ 208256 w 321850"/>
                <a:gd name="connsiteY29" fmla="*/ 123060 h 293451"/>
                <a:gd name="connsiteX30" fmla="*/ 208256 w 321850"/>
                <a:gd name="connsiteY30" fmla="*/ 141993 h 293451"/>
                <a:gd name="connsiteX31" fmla="*/ 113594 w 321850"/>
                <a:gd name="connsiteY31" fmla="*/ 141993 h 293451"/>
                <a:gd name="connsiteX32" fmla="*/ 56797 w 321850"/>
                <a:gd name="connsiteY32" fmla="*/ 160925 h 293451"/>
                <a:gd name="connsiteX33" fmla="*/ 108861 w 321850"/>
                <a:gd name="connsiteY33" fmla="*/ 160925 h 293451"/>
                <a:gd name="connsiteX34" fmla="*/ 108861 w 321850"/>
                <a:gd name="connsiteY34" fmla="*/ 179857 h 293451"/>
                <a:gd name="connsiteX35" fmla="*/ 56797 w 321850"/>
                <a:gd name="connsiteY35" fmla="*/ 179857 h 293451"/>
                <a:gd name="connsiteX36" fmla="*/ 33132 w 321850"/>
                <a:gd name="connsiteY36" fmla="*/ 123060 h 293451"/>
                <a:gd name="connsiteX37" fmla="*/ 94662 w 321850"/>
                <a:gd name="connsiteY37" fmla="*/ 123060 h 293451"/>
                <a:gd name="connsiteX38" fmla="*/ 94662 w 321850"/>
                <a:gd name="connsiteY38" fmla="*/ 141993 h 293451"/>
                <a:gd name="connsiteX39" fmla="*/ 33132 w 321850"/>
                <a:gd name="connsiteY39" fmla="*/ 141993 h 29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1850" h="293451">
                  <a:moveTo>
                    <a:pt x="16093" y="0"/>
                  </a:moveTo>
                  <a:cubicBezTo>
                    <a:pt x="7153" y="52"/>
                    <a:pt x="-52" y="7341"/>
                    <a:pt x="0" y="16281"/>
                  </a:cubicBezTo>
                  <a:cubicBezTo>
                    <a:pt x="0" y="16281"/>
                    <a:pt x="0" y="16282"/>
                    <a:pt x="0" y="16282"/>
                  </a:cubicBezTo>
                  <a:lnTo>
                    <a:pt x="0" y="212610"/>
                  </a:lnTo>
                  <a:cubicBezTo>
                    <a:pt x="408" y="221070"/>
                    <a:pt x="7596" y="227597"/>
                    <a:pt x="16055" y="227190"/>
                  </a:cubicBezTo>
                  <a:cubicBezTo>
                    <a:pt x="16068" y="227189"/>
                    <a:pt x="16080" y="227188"/>
                    <a:pt x="16093" y="227188"/>
                  </a:cubicBezTo>
                  <a:lnTo>
                    <a:pt x="66263" y="227188"/>
                  </a:lnTo>
                  <a:lnTo>
                    <a:pt x="66263" y="293451"/>
                  </a:lnTo>
                  <a:lnTo>
                    <a:pt x="128740" y="227188"/>
                  </a:lnTo>
                  <a:lnTo>
                    <a:pt x="306420" y="227188"/>
                  </a:lnTo>
                  <a:cubicBezTo>
                    <a:pt x="314890" y="227241"/>
                    <a:pt x="321797" y="220417"/>
                    <a:pt x="321850" y="211948"/>
                  </a:cubicBezTo>
                  <a:cubicBezTo>
                    <a:pt x="321850" y="211948"/>
                    <a:pt x="321850" y="211947"/>
                    <a:pt x="321850" y="211947"/>
                  </a:cubicBezTo>
                  <a:lnTo>
                    <a:pt x="321850" y="16282"/>
                  </a:lnTo>
                  <a:lnTo>
                    <a:pt x="321850" y="16282"/>
                  </a:lnTo>
                  <a:cubicBezTo>
                    <a:pt x="321903" y="7342"/>
                    <a:pt x="314698" y="53"/>
                    <a:pt x="305758" y="0"/>
                  </a:cubicBezTo>
                  <a:cubicBezTo>
                    <a:pt x="305758" y="0"/>
                    <a:pt x="305757" y="0"/>
                    <a:pt x="305757" y="0"/>
                  </a:cubicBezTo>
                  <a:close/>
                  <a:moveTo>
                    <a:pt x="288718" y="141993"/>
                  </a:moveTo>
                  <a:lnTo>
                    <a:pt x="231921" y="141993"/>
                  </a:lnTo>
                  <a:lnTo>
                    <a:pt x="231921" y="123060"/>
                  </a:lnTo>
                  <a:lnTo>
                    <a:pt x="288718" y="123060"/>
                  </a:lnTo>
                  <a:close/>
                  <a:moveTo>
                    <a:pt x="198790" y="160925"/>
                  </a:moveTo>
                  <a:lnTo>
                    <a:pt x="288718" y="160925"/>
                  </a:lnTo>
                  <a:lnTo>
                    <a:pt x="288718" y="179857"/>
                  </a:lnTo>
                  <a:lnTo>
                    <a:pt x="198790" y="179857"/>
                  </a:lnTo>
                  <a:close/>
                  <a:moveTo>
                    <a:pt x="127794" y="160925"/>
                  </a:moveTo>
                  <a:lnTo>
                    <a:pt x="179857" y="160925"/>
                  </a:lnTo>
                  <a:lnTo>
                    <a:pt x="179857" y="179857"/>
                  </a:lnTo>
                  <a:lnTo>
                    <a:pt x="127794" y="179857"/>
                  </a:lnTo>
                  <a:close/>
                  <a:moveTo>
                    <a:pt x="113594" y="123060"/>
                  </a:moveTo>
                  <a:lnTo>
                    <a:pt x="208256" y="123060"/>
                  </a:lnTo>
                  <a:lnTo>
                    <a:pt x="208256" y="141993"/>
                  </a:lnTo>
                  <a:lnTo>
                    <a:pt x="113594" y="141993"/>
                  </a:lnTo>
                  <a:close/>
                  <a:moveTo>
                    <a:pt x="56797" y="160925"/>
                  </a:moveTo>
                  <a:lnTo>
                    <a:pt x="108861" y="160925"/>
                  </a:lnTo>
                  <a:lnTo>
                    <a:pt x="108861" y="179857"/>
                  </a:lnTo>
                  <a:lnTo>
                    <a:pt x="56797" y="179857"/>
                  </a:lnTo>
                  <a:close/>
                  <a:moveTo>
                    <a:pt x="33132" y="123060"/>
                  </a:moveTo>
                  <a:lnTo>
                    <a:pt x="94662" y="123060"/>
                  </a:lnTo>
                  <a:lnTo>
                    <a:pt x="94662" y="141993"/>
                  </a:lnTo>
                  <a:lnTo>
                    <a:pt x="33132" y="141993"/>
                  </a:lnTo>
                  <a:close/>
                </a:path>
              </a:pathLst>
            </a:custGeom>
            <a:solidFill>
              <a:srgbClr val="333F50"/>
            </a:solidFill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C6E58DE-D00C-C5D2-F99A-539C714BDF72}"/>
                </a:ext>
              </a:extLst>
            </p:cNvPr>
            <p:cNvSpPr/>
            <p:nvPr/>
          </p:nvSpPr>
          <p:spPr>
            <a:xfrm>
              <a:off x="3267936" y="4958345"/>
              <a:ext cx="95664" cy="116679"/>
            </a:xfrm>
            <a:custGeom>
              <a:avLst/>
              <a:gdLst>
                <a:gd name="connsiteX0" fmla="*/ 94662 w 95664"/>
                <a:gd name="connsiteY0" fmla="*/ 106305 h 116679"/>
                <a:gd name="connsiteX1" fmla="*/ 29866 w 95664"/>
                <a:gd name="connsiteY1" fmla="*/ 3029 h 116679"/>
                <a:gd name="connsiteX2" fmla="*/ 24423 w 95664"/>
                <a:gd name="connsiteY2" fmla="*/ 0 h 116679"/>
                <a:gd name="connsiteX3" fmla="*/ 18932 w 95664"/>
                <a:gd name="connsiteY3" fmla="*/ 3029 h 116679"/>
                <a:gd name="connsiteX4" fmla="*/ 0 w 95664"/>
                <a:gd name="connsiteY4" fmla="*/ 33416 h 116679"/>
                <a:gd name="connsiteX5" fmla="*/ 40610 w 95664"/>
                <a:gd name="connsiteY5" fmla="*/ 99111 h 116679"/>
                <a:gd name="connsiteX6" fmla="*/ 42598 w 95664"/>
                <a:gd name="connsiteY6" fmla="*/ 116671 h 116679"/>
                <a:gd name="connsiteX7" fmla="*/ 88509 w 95664"/>
                <a:gd name="connsiteY7" fmla="*/ 116671 h 116679"/>
                <a:gd name="connsiteX8" fmla="*/ 95656 w 95664"/>
                <a:gd name="connsiteY8" fmla="*/ 110203 h 116679"/>
                <a:gd name="connsiteX9" fmla="*/ 94662 w 95664"/>
                <a:gd name="connsiteY9" fmla="*/ 106305 h 116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664" h="116679">
                  <a:moveTo>
                    <a:pt x="94662" y="106305"/>
                  </a:moveTo>
                  <a:lnTo>
                    <a:pt x="29866" y="3029"/>
                  </a:lnTo>
                  <a:cubicBezTo>
                    <a:pt x="28706" y="1137"/>
                    <a:pt x="26642" y="-12"/>
                    <a:pt x="24423" y="0"/>
                  </a:cubicBezTo>
                  <a:cubicBezTo>
                    <a:pt x="22193" y="-1"/>
                    <a:pt x="20120" y="1143"/>
                    <a:pt x="18932" y="3029"/>
                  </a:cubicBezTo>
                  <a:lnTo>
                    <a:pt x="0" y="33416"/>
                  </a:lnTo>
                  <a:lnTo>
                    <a:pt x="40610" y="99111"/>
                  </a:lnTo>
                  <a:cubicBezTo>
                    <a:pt x="44047" y="104308"/>
                    <a:pt x="44785" y="110837"/>
                    <a:pt x="42598" y="116671"/>
                  </a:cubicBezTo>
                  <a:lnTo>
                    <a:pt x="88509" y="116671"/>
                  </a:lnTo>
                  <a:cubicBezTo>
                    <a:pt x="92268" y="116858"/>
                    <a:pt x="95468" y="113963"/>
                    <a:pt x="95656" y="110203"/>
                  </a:cubicBezTo>
                  <a:cubicBezTo>
                    <a:pt x="95724" y="108834"/>
                    <a:pt x="95378" y="107475"/>
                    <a:pt x="94662" y="106305"/>
                  </a:cubicBezTo>
                  <a:close/>
                </a:path>
              </a:pathLst>
            </a:custGeom>
            <a:solidFill>
              <a:srgbClr val="333F50"/>
            </a:solidFill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48EE10-DC93-B6BF-8259-2B31473923F6}"/>
                </a:ext>
              </a:extLst>
            </p:cNvPr>
            <p:cNvSpPr/>
            <p:nvPr/>
          </p:nvSpPr>
          <p:spPr>
            <a:xfrm>
              <a:off x="3072154" y="4895154"/>
              <a:ext cx="221174" cy="179922"/>
            </a:xfrm>
            <a:custGeom>
              <a:avLst/>
              <a:gdLst>
                <a:gd name="connsiteX0" fmla="*/ 219921 w 221174"/>
                <a:gd name="connsiteY0" fmla="*/ 170111 h 179922"/>
                <a:gd name="connsiteX1" fmla="*/ 116977 w 221174"/>
                <a:gd name="connsiteY1" fmla="*/ 2607 h 179922"/>
                <a:gd name="connsiteX2" fmla="*/ 111439 w 221174"/>
                <a:gd name="connsiteY2" fmla="*/ 4 h 179922"/>
                <a:gd name="connsiteX3" fmla="*/ 110587 w 221174"/>
                <a:gd name="connsiteY3" fmla="*/ 4 h 179922"/>
                <a:gd name="connsiteX4" fmla="*/ 109735 w 221174"/>
                <a:gd name="connsiteY4" fmla="*/ 4 h 179922"/>
                <a:gd name="connsiteX5" fmla="*/ 104197 w 221174"/>
                <a:gd name="connsiteY5" fmla="*/ 2607 h 179922"/>
                <a:gd name="connsiteX6" fmla="*/ 1253 w 221174"/>
                <a:gd name="connsiteY6" fmla="*/ 170111 h 179922"/>
                <a:gd name="connsiteX7" fmla="*/ 732 w 221174"/>
                <a:gd name="connsiteY7" fmla="*/ 177068 h 179922"/>
                <a:gd name="connsiteX8" fmla="*/ 6459 w 221174"/>
                <a:gd name="connsiteY8" fmla="*/ 179861 h 179922"/>
                <a:gd name="connsiteX9" fmla="*/ 214715 w 221174"/>
                <a:gd name="connsiteY9" fmla="*/ 179861 h 179922"/>
                <a:gd name="connsiteX10" fmla="*/ 220442 w 221174"/>
                <a:gd name="connsiteY10" fmla="*/ 177068 h 179922"/>
                <a:gd name="connsiteX11" fmla="*/ 219921 w 221174"/>
                <a:gd name="connsiteY11" fmla="*/ 170111 h 179922"/>
                <a:gd name="connsiteX12" fmla="*/ 127815 w 221174"/>
                <a:gd name="connsiteY12" fmla="*/ 81081 h 179922"/>
                <a:gd name="connsiteX13" fmla="*/ 111439 w 221174"/>
                <a:gd name="connsiteY13" fmla="*/ 95659 h 179922"/>
                <a:gd name="connsiteX14" fmla="*/ 95063 w 221174"/>
                <a:gd name="connsiteY14" fmla="*/ 81081 h 179922"/>
                <a:gd name="connsiteX15" fmla="*/ 67989 w 221174"/>
                <a:gd name="connsiteY15" fmla="*/ 97458 h 179922"/>
                <a:gd name="connsiteX16" fmla="*/ 110587 w 221174"/>
                <a:gd name="connsiteY16" fmla="*/ 28402 h 179922"/>
                <a:gd name="connsiteX17" fmla="*/ 152049 w 221174"/>
                <a:gd name="connsiteY17" fmla="*/ 95659 h 17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1174" h="179922">
                  <a:moveTo>
                    <a:pt x="219921" y="170111"/>
                  </a:moveTo>
                  <a:lnTo>
                    <a:pt x="116977" y="2607"/>
                  </a:lnTo>
                  <a:cubicBezTo>
                    <a:pt x="115656" y="901"/>
                    <a:pt x="113596" y="-68"/>
                    <a:pt x="111439" y="4"/>
                  </a:cubicBezTo>
                  <a:lnTo>
                    <a:pt x="110587" y="4"/>
                  </a:lnTo>
                  <a:lnTo>
                    <a:pt x="109735" y="4"/>
                  </a:lnTo>
                  <a:cubicBezTo>
                    <a:pt x="107578" y="-68"/>
                    <a:pt x="105518" y="901"/>
                    <a:pt x="104197" y="2607"/>
                  </a:cubicBezTo>
                  <a:lnTo>
                    <a:pt x="1253" y="170111"/>
                  </a:lnTo>
                  <a:cubicBezTo>
                    <a:pt x="-205" y="172151"/>
                    <a:pt x="-406" y="174834"/>
                    <a:pt x="732" y="177068"/>
                  </a:cubicBezTo>
                  <a:cubicBezTo>
                    <a:pt x="1880" y="179093"/>
                    <a:pt x="4157" y="180203"/>
                    <a:pt x="6459" y="179861"/>
                  </a:cubicBezTo>
                  <a:lnTo>
                    <a:pt x="214715" y="179861"/>
                  </a:lnTo>
                  <a:cubicBezTo>
                    <a:pt x="217018" y="180203"/>
                    <a:pt x="219294" y="179093"/>
                    <a:pt x="220442" y="177068"/>
                  </a:cubicBezTo>
                  <a:cubicBezTo>
                    <a:pt x="221580" y="174834"/>
                    <a:pt x="221380" y="172151"/>
                    <a:pt x="219921" y="170111"/>
                  </a:cubicBezTo>
                  <a:close/>
                  <a:moveTo>
                    <a:pt x="127815" y="81081"/>
                  </a:moveTo>
                  <a:lnTo>
                    <a:pt x="111439" y="95659"/>
                  </a:lnTo>
                  <a:lnTo>
                    <a:pt x="95063" y="81081"/>
                  </a:lnTo>
                  <a:lnTo>
                    <a:pt x="67989" y="97458"/>
                  </a:lnTo>
                  <a:lnTo>
                    <a:pt x="110587" y="28402"/>
                  </a:lnTo>
                  <a:lnTo>
                    <a:pt x="152049" y="95659"/>
                  </a:lnTo>
                  <a:close/>
                </a:path>
              </a:pathLst>
            </a:custGeom>
            <a:solidFill>
              <a:srgbClr val="333F50"/>
            </a:solidFill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C00E3D6-19D9-1494-3CAB-8EB3D3A4C8BC}"/>
                </a:ext>
              </a:extLst>
            </p:cNvPr>
            <p:cNvSpPr/>
            <p:nvPr/>
          </p:nvSpPr>
          <p:spPr>
            <a:xfrm>
              <a:off x="3107012" y="4891419"/>
              <a:ext cx="28398" cy="28398"/>
            </a:xfrm>
            <a:custGeom>
              <a:avLst/>
              <a:gdLst>
                <a:gd name="connsiteX0" fmla="*/ 28399 w 28398"/>
                <a:gd name="connsiteY0" fmla="*/ 14199 h 28398"/>
                <a:gd name="connsiteX1" fmla="*/ 14199 w 28398"/>
                <a:gd name="connsiteY1" fmla="*/ 28399 h 28398"/>
                <a:gd name="connsiteX2" fmla="*/ 0 w 28398"/>
                <a:gd name="connsiteY2" fmla="*/ 14199 h 28398"/>
                <a:gd name="connsiteX3" fmla="*/ 14199 w 28398"/>
                <a:gd name="connsiteY3" fmla="*/ 0 h 28398"/>
                <a:gd name="connsiteX4" fmla="*/ 28399 w 28398"/>
                <a:gd name="connsiteY4" fmla="*/ 14199 h 28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98" h="28398">
                  <a:moveTo>
                    <a:pt x="28399" y="14199"/>
                  </a:moveTo>
                  <a:cubicBezTo>
                    <a:pt x="28399" y="22041"/>
                    <a:pt x="22041" y="28399"/>
                    <a:pt x="14199" y="28399"/>
                  </a:cubicBezTo>
                  <a:cubicBezTo>
                    <a:pt x="6357" y="28399"/>
                    <a:pt x="0" y="22041"/>
                    <a:pt x="0" y="14199"/>
                  </a:cubicBezTo>
                  <a:cubicBezTo>
                    <a:pt x="0" y="6357"/>
                    <a:pt x="6357" y="0"/>
                    <a:pt x="14199" y="0"/>
                  </a:cubicBezTo>
                  <a:cubicBezTo>
                    <a:pt x="22041" y="0"/>
                    <a:pt x="28399" y="6357"/>
                    <a:pt x="28399" y="14199"/>
                  </a:cubicBezTo>
                  <a:close/>
                </a:path>
              </a:pathLst>
            </a:custGeom>
            <a:solidFill>
              <a:srgbClr val="333F50"/>
            </a:solidFill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7B8735-174D-7E5E-B722-4E97AA756673}"/>
                </a:ext>
              </a:extLst>
            </p:cNvPr>
            <p:cNvSpPr/>
            <p:nvPr/>
          </p:nvSpPr>
          <p:spPr>
            <a:xfrm>
              <a:off x="3031282" y="4839355"/>
              <a:ext cx="378646" cy="293451"/>
            </a:xfrm>
            <a:custGeom>
              <a:avLst/>
              <a:gdLst>
                <a:gd name="connsiteX0" fmla="*/ 28399 w 378646"/>
                <a:gd name="connsiteY0" fmla="*/ 265053 h 293451"/>
                <a:gd name="connsiteX1" fmla="*/ 28399 w 378646"/>
                <a:gd name="connsiteY1" fmla="*/ 28399 h 293451"/>
                <a:gd name="connsiteX2" fmla="*/ 350248 w 378646"/>
                <a:gd name="connsiteY2" fmla="*/ 28399 h 293451"/>
                <a:gd name="connsiteX3" fmla="*/ 350248 w 378646"/>
                <a:gd name="connsiteY3" fmla="*/ 265053 h 293451"/>
                <a:gd name="connsiteX4" fmla="*/ 378647 w 378646"/>
                <a:gd name="connsiteY4" fmla="*/ 293451 h 293451"/>
                <a:gd name="connsiteX5" fmla="*/ 378647 w 378646"/>
                <a:gd name="connsiteY5" fmla="*/ 0 h 293451"/>
                <a:gd name="connsiteX6" fmla="*/ 0 w 378646"/>
                <a:gd name="connsiteY6" fmla="*/ 0 h 293451"/>
                <a:gd name="connsiteX7" fmla="*/ 0 w 378646"/>
                <a:gd name="connsiteY7" fmla="*/ 293451 h 29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46" h="293451">
                  <a:moveTo>
                    <a:pt x="28399" y="265053"/>
                  </a:moveTo>
                  <a:lnTo>
                    <a:pt x="28399" y="28399"/>
                  </a:lnTo>
                  <a:lnTo>
                    <a:pt x="350248" y="28399"/>
                  </a:lnTo>
                  <a:lnTo>
                    <a:pt x="350248" y="265053"/>
                  </a:lnTo>
                  <a:close/>
                  <a:moveTo>
                    <a:pt x="378647" y="293451"/>
                  </a:moveTo>
                  <a:lnTo>
                    <a:pt x="378647" y="0"/>
                  </a:lnTo>
                  <a:lnTo>
                    <a:pt x="0" y="0"/>
                  </a:lnTo>
                  <a:lnTo>
                    <a:pt x="0" y="293451"/>
                  </a:lnTo>
                  <a:close/>
                </a:path>
              </a:pathLst>
            </a:custGeom>
            <a:solidFill>
              <a:srgbClr val="333F50"/>
            </a:solidFill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EFFF486-F2DF-EEB8-EC6D-E16A87D0A3C7}"/>
              </a:ext>
            </a:extLst>
          </p:cNvPr>
          <p:cNvGrpSpPr/>
          <p:nvPr/>
        </p:nvGrpSpPr>
        <p:grpSpPr>
          <a:xfrm>
            <a:off x="6723108" y="4620525"/>
            <a:ext cx="593158" cy="535410"/>
            <a:chOff x="6723108" y="4620525"/>
            <a:chExt cx="593158" cy="53541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E3642F0-4905-486C-8F94-CD3A5D03FBF5}"/>
                </a:ext>
              </a:extLst>
            </p:cNvPr>
            <p:cNvSpPr/>
            <p:nvPr/>
          </p:nvSpPr>
          <p:spPr>
            <a:xfrm>
              <a:off x="7014507" y="4941116"/>
              <a:ext cx="117793" cy="143670"/>
            </a:xfrm>
            <a:custGeom>
              <a:avLst/>
              <a:gdLst>
                <a:gd name="connsiteX0" fmla="*/ 116560 w 117793"/>
                <a:gd name="connsiteY0" fmla="*/ 130897 h 143670"/>
                <a:gd name="connsiteX1" fmla="*/ 36775 w 117793"/>
                <a:gd name="connsiteY1" fmla="*/ 3730 h 143670"/>
                <a:gd name="connsiteX2" fmla="*/ 30072 w 117793"/>
                <a:gd name="connsiteY2" fmla="*/ 0 h 143670"/>
                <a:gd name="connsiteX3" fmla="*/ 23312 w 117793"/>
                <a:gd name="connsiteY3" fmla="*/ 3730 h 143670"/>
                <a:gd name="connsiteX4" fmla="*/ 0 w 117793"/>
                <a:gd name="connsiteY4" fmla="*/ 41146 h 143670"/>
                <a:gd name="connsiteX5" fmla="*/ 50004 w 117793"/>
                <a:gd name="connsiteY5" fmla="*/ 122038 h 143670"/>
                <a:gd name="connsiteX6" fmla="*/ 52452 w 117793"/>
                <a:gd name="connsiteY6" fmla="*/ 143660 h 143670"/>
                <a:gd name="connsiteX7" fmla="*/ 108983 w 117793"/>
                <a:gd name="connsiteY7" fmla="*/ 143660 h 143670"/>
                <a:gd name="connsiteX8" fmla="*/ 117783 w 117793"/>
                <a:gd name="connsiteY8" fmla="*/ 135696 h 143670"/>
                <a:gd name="connsiteX9" fmla="*/ 116560 w 117793"/>
                <a:gd name="connsiteY9" fmla="*/ 130897 h 14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793" h="143670">
                  <a:moveTo>
                    <a:pt x="116560" y="130897"/>
                  </a:moveTo>
                  <a:lnTo>
                    <a:pt x="36775" y="3730"/>
                  </a:lnTo>
                  <a:cubicBezTo>
                    <a:pt x="35347" y="1399"/>
                    <a:pt x="32805" y="-15"/>
                    <a:pt x="30072" y="0"/>
                  </a:cubicBezTo>
                  <a:cubicBezTo>
                    <a:pt x="27327" y="-1"/>
                    <a:pt x="24774" y="1408"/>
                    <a:pt x="23312" y="3730"/>
                  </a:cubicBezTo>
                  <a:lnTo>
                    <a:pt x="0" y="41146"/>
                  </a:lnTo>
                  <a:lnTo>
                    <a:pt x="50004" y="122038"/>
                  </a:lnTo>
                  <a:cubicBezTo>
                    <a:pt x="54236" y="128437"/>
                    <a:pt x="55145" y="136476"/>
                    <a:pt x="52452" y="143660"/>
                  </a:cubicBezTo>
                  <a:lnTo>
                    <a:pt x="108983" y="143660"/>
                  </a:lnTo>
                  <a:cubicBezTo>
                    <a:pt x="113612" y="143891"/>
                    <a:pt x="117553" y="140326"/>
                    <a:pt x="117783" y="135696"/>
                  </a:cubicBezTo>
                  <a:cubicBezTo>
                    <a:pt x="117868" y="134010"/>
                    <a:pt x="117441" y="132337"/>
                    <a:pt x="116560" y="130897"/>
                  </a:cubicBezTo>
                  <a:close/>
                </a:path>
              </a:pathLst>
            </a:custGeom>
            <a:solidFill>
              <a:srgbClr val="333F5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1208DAE-C852-9380-198F-505CAB56BC81}"/>
                </a:ext>
              </a:extLst>
            </p:cNvPr>
            <p:cNvSpPr/>
            <p:nvPr/>
          </p:nvSpPr>
          <p:spPr>
            <a:xfrm>
              <a:off x="6773435" y="4863308"/>
              <a:ext cx="272337" cy="221543"/>
            </a:xfrm>
            <a:custGeom>
              <a:avLst/>
              <a:gdLst>
                <a:gd name="connsiteX0" fmla="*/ 270795 w 272337"/>
                <a:gd name="connsiteY0" fmla="*/ 209462 h 221543"/>
                <a:gd name="connsiteX1" fmla="*/ 144037 w 272337"/>
                <a:gd name="connsiteY1" fmla="*/ 3210 h 221543"/>
                <a:gd name="connsiteX2" fmla="*/ 137218 w 272337"/>
                <a:gd name="connsiteY2" fmla="*/ 5 h 221543"/>
                <a:gd name="connsiteX3" fmla="*/ 136169 w 272337"/>
                <a:gd name="connsiteY3" fmla="*/ 5 h 221543"/>
                <a:gd name="connsiteX4" fmla="*/ 135120 w 272337"/>
                <a:gd name="connsiteY4" fmla="*/ 5 h 221543"/>
                <a:gd name="connsiteX5" fmla="*/ 128301 w 272337"/>
                <a:gd name="connsiteY5" fmla="*/ 3210 h 221543"/>
                <a:gd name="connsiteX6" fmla="*/ 1543 w 272337"/>
                <a:gd name="connsiteY6" fmla="*/ 209462 h 221543"/>
                <a:gd name="connsiteX7" fmla="*/ 902 w 272337"/>
                <a:gd name="connsiteY7" fmla="*/ 218029 h 221543"/>
                <a:gd name="connsiteX8" fmla="*/ 7953 w 272337"/>
                <a:gd name="connsiteY8" fmla="*/ 221468 h 221543"/>
                <a:gd name="connsiteX9" fmla="*/ 264384 w 272337"/>
                <a:gd name="connsiteY9" fmla="*/ 221468 h 221543"/>
                <a:gd name="connsiteX10" fmla="*/ 271436 w 272337"/>
                <a:gd name="connsiteY10" fmla="*/ 218029 h 221543"/>
                <a:gd name="connsiteX11" fmla="*/ 270795 w 272337"/>
                <a:gd name="connsiteY11" fmla="*/ 209462 h 221543"/>
                <a:gd name="connsiteX12" fmla="*/ 157383 w 272337"/>
                <a:gd name="connsiteY12" fmla="*/ 99838 h 221543"/>
                <a:gd name="connsiteX13" fmla="*/ 137218 w 272337"/>
                <a:gd name="connsiteY13" fmla="*/ 117788 h 221543"/>
                <a:gd name="connsiteX14" fmla="*/ 117053 w 272337"/>
                <a:gd name="connsiteY14" fmla="*/ 99838 h 221543"/>
                <a:gd name="connsiteX15" fmla="*/ 83717 w 272337"/>
                <a:gd name="connsiteY15" fmla="*/ 120003 h 221543"/>
                <a:gd name="connsiteX16" fmla="*/ 136169 w 272337"/>
                <a:gd name="connsiteY16" fmla="*/ 34972 h 221543"/>
                <a:gd name="connsiteX17" fmla="*/ 187222 w 272337"/>
                <a:gd name="connsiteY17" fmla="*/ 117788 h 22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37" h="221543">
                  <a:moveTo>
                    <a:pt x="270795" y="209462"/>
                  </a:moveTo>
                  <a:lnTo>
                    <a:pt x="144037" y="3210"/>
                  </a:lnTo>
                  <a:cubicBezTo>
                    <a:pt x="142410" y="1109"/>
                    <a:pt x="139874" y="-83"/>
                    <a:pt x="137218" y="5"/>
                  </a:cubicBezTo>
                  <a:lnTo>
                    <a:pt x="136169" y="5"/>
                  </a:lnTo>
                  <a:lnTo>
                    <a:pt x="135120" y="5"/>
                  </a:lnTo>
                  <a:cubicBezTo>
                    <a:pt x="132464" y="-83"/>
                    <a:pt x="129928" y="1109"/>
                    <a:pt x="128301" y="3210"/>
                  </a:cubicBezTo>
                  <a:lnTo>
                    <a:pt x="1543" y="209462"/>
                  </a:lnTo>
                  <a:cubicBezTo>
                    <a:pt x="-253" y="211975"/>
                    <a:pt x="-500" y="215278"/>
                    <a:pt x="902" y="218029"/>
                  </a:cubicBezTo>
                  <a:cubicBezTo>
                    <a:pt x="2315" y="220522"/>
                    <a:pt x="5118" y="221889"/>
                    <a:pt x="7953" y="221468"/>
                  </a:cubicBezTo>
                  <a:lnTo>
                    <a:pt x="264384" y="221468"/>
                  </a:lnTo>
                  <a:cubicBezTo>
                    <a:pt x="267220" y="221889"/>
                    <a:pt x="270022" y="220522"/>
                    <a:pt x="271436" y="218029"/>
                  </a:cubicBezTo>
                  <a:cubicBezTo>
                    <a:pt x="272838" y="215278"/>
                    <a:pt x="272591" y="211975"/>
                    <a:pt x="270795" y="209462"/>
                  </a:cubicBezTo>
                  <a:close/>
                  <a:moveTo>
                    <a:pt x="157383" y="99838"/>
                  </a:moveTo>
                  <a:lnTo>
                    <a:pt x="137218" y="117788"/>
                  </a:lnTo>
                  <a:lnTo>
                    <a:pt x="117053" y="99838"/>
                  </a:lnTo>
                  <a:lnTo>
                    <a:pt x="83717" y="120003"/>
                  </a:lnTo>
                  <a:lnTo>
                    <a:pt x="136169" y="34972"/>
                  </a:lnTo>
                  <a:lnTo>
                    <a:pt x="187222" y="117788"/>
                  </a:lnTo>
                  <a:close/>
                </a:path>
              </a:pathLst>
            </a:custGeom>
            <a:solidFill>
              <a:srgbClr val="333F5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1FA2F9B-913F-EB39-E091-828AFAC41189}"/>
                </a:ext>
              </a:extLst>
            </p:cNvPr>
            <p:cNvSpPr/>
            <p:nvPr/>
          </p:nvSpPr>
          <p:spPr>
            <a:xfrm>
              <a:off x="6816356" y="4858709"/>
              <a:ext cx="34967" cy="34967"/>
            </a:xfrm>
            <a:custGeom>
              <a:avLst/>
              <a:gdLst>
                <a:gd name="connsiteX0" fmla="*/ 34968 w 34967"/>
                <a:gd name="connsiteY0" fmla="*/ 17484 h 34967"/>
                <a:gd name="connsiteX1" fmla="*/ 17484 w 34967"/>
                <a:gd name="connsiteY1" fmla="*/ 34968 h 34967"/>
                <a:gd name="connsiteX2" fmla="*/ 0 w 34967"/>
                <a:gd name="connsiteY2" fmla="*/ 17484 h 34967"/>
                <a:gd name="connsiteX3" fmla="*/ 17484 w 34967"/>
                <a:gd name="connsiteY3" fmla="*/ 0 h 34967"/>
                <a:gd name="connsiteX4" fmla="*/ 34968 w 34967"/>
                <a:gd name="connsiteY4" fmla="*/ 17484 h 3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7" h="34967">
                  <a:moveTo>
                    <a:pt x="34968" y="17484"/>
                  </a:moveTo>
                  <a:cubicBezTo>
                    <a:pt x="34968" y="27140"/>
                    <a:pt x="27140" y="34968"/>
                    <a:pt x="17484" y="34968"/>
                  </a:cubicBezTo>
                  <a:cubicBezTo>
                    <a:pt x="7828" y="34968"/>
                    <a:pt x="0" y="27140"/>
                    <a:pt x="0" y="17484"/>
                  </a:cubicBezTo>
                  <a:cubicBezTo>
                    <a:pt x="0" y="7828"/>
                    <a:pt x="7828" y="0"/>
                    <a:pt x="17484" y="0"/>
                  </a:cubicBezTo>
                  <a:cubicBezTo>
                    <a:pt x="27140" y="0"/>
                    <a:pt x="34968" y="7828"/>
                    <a:pt x="34968" y="17484"/>
                  </a:cubicBezTo>
                  <a:close/>
                </a:path>
              </a:pathLst>
            </a:custGeom>
            <a:solidFill>
              <a:srgbClr val="333F5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CE063C0-AE03-EA86-9376-44C5C60E31FB}"/>
                </a:ext>
              </a:extLst>
            </p:cNvPr>
            <p:cNvSpPr/>
            <p:nvPr/>
          </p:nvSpPr>
          <p:spPr>
            <a:xfrm>
              <a:off x="6723108" y="4794601"/>
              <a:ext cx="466238" cy="361334"/>
            </a:xfrm>
            <a:custGeom>
              <a:avLst/>
              <a:gdLst>
                <a:gd name="connsiteX0" fmla="*/ 34968 w 466238"/>
                <a:gd name="connsiteY0" fmla="*/ 326367 h 361334"/>
                <a:gd name="connsiteX1" fmla="*/ 34968 w 466238"/>
                <a:gd name="connsiteY1" fmla="*/ 34968 h 361334"/>
                <a:gd name="connsiteX2" fmla="*/ 431270 w 466238"/>
                <a:gd name="connsiteY2" fmla="*/ 34968 h 361334"/>
                <a:gd name="connsiteX3" fmla="*/ 431270 w 466238"/>
                <a:gd name="connsiteY3" fmla="*/ 326367 h 361334"/>
                <a:gd name="connsiteX4" fmla="*/ 466238 w 466238"/>
                <a:gd name="connsiteY4" fmla="*/ 361335 h 361334"/>
                <a:gd name="connsiteX5" fmla="*/ 466238 w 466238"/>
                <a:gd name="connsiteY5" fmla="*/ 0 h 361334"/>
                <a:gd name="connsiteX6" fmla="*/ 0 w 466238"/>
                <a:gd name="connsiteY6" fmla="*/ 0 h 361334"/>
                <a:gd name="connsiteX7" fmla="*/ 0 w 466238"/>
                <a:gd name="connsiteY7" fmla="*/ 361335 h 36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6238" h="361334">
                  <a:moveTo>
                    <a:pt x="34968" y="326367"/>
                  </a:moveTo>
                  <a:lnTo>
                    <a:pt x="34968" y="34968"/>
                  </a:lnTo>
                  <a:lnTo>
                    <a:pt x="431270" y="34968"/>
                  </a:lnTo>
                  <a:lnTo>
                    <a:pt x="431270" y="326367"/>
                  </a:lnTo>
                  <a:close/>
                  <a:moveTo>
                    <a:pt x="466238" y="361335"/>
                  </a:moveTo>
                  <a:lnTo>
                    <a:pt x="466238" y="0"/>
                  </a:lnTo>
                  <a:lnTo>
                    <a:pt x="0" y="0"/>
                  </a:lnTo>
                  <a:lnTo>
                    <a:pt x="0" y="361335"/>
                  </a:lnTo>
                  <a:close/>
                </a:path>
              </a:pathLst>
            </a:custGeom>
            <a:solidFill>
              <a:srgbClr val="333F50"/>
            </a:solidFill>
            <a:ln w="5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CE968E-3533-DA27-B3F6-10798D77D5C4}"/>
                </a:ext>
              </a:extLst>
            </p:cNvPr>
            <p:cNvSpPr/>
            <p:nvPr/>
          </p:nvSpPr>
          <p:spPr>
            <a:xfrm>
              <a:off x="7023910" y="4679322"/>
              <a:ext cx="226195" cy="22619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21" name="Graphic 20" descr="Badge Question Mark with solid fill">
              <a:extLst>
                <a:ext uri="{FF2B5EF4-FFF2-40B4-BE49-F238E27FC236}">
                  <a16:creationId xmlns:a16="http://schemas.microsoft.com/office/drawing/2014/main" id="{BD8B6956-9D38-B95C-DAFF-BAB829A7E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79708" y="4620525"/>
              <a:ext cx="336558" cy="336559"/>
            </a:xfrm>
            <a:prstGeom prst="rect">
              <a:avLst/>
            </a:prstGeom>
          </p:spPr>
        </p:pic>
      </p:grpSp>
      <p:sp>
        <p:nvSpPr>
          <p:cNvPr id="37" name="AutoShape 3">
            <a:extLst>
              <a:ext uri="{FF2B5EF4-FFF2-40B4-BE49-F238E27FC236}">
                <a16:creationId xmlns:a16="http://schemas.microsoft.com/office/drawing/2014/main" id="{24964220-3644-FE8D-4170-4091BFC50F5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84275" y="2016125"/>
            <a:ext cx="53975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80E059-166D-FC9A-1334-587E4BE51810}"/>
              </a:ext>
            </a:extLst>
          </p:cNvPr>
          <p:cNvGrpSpPr/>
          <p:nvPr/>
        </p:nvGrpSpPr>
        <p:grpSpPr>
          <a:xfrm>
            <a:off x="1124956" y="2016125"/>
            <a:ext cx="544513" cy="447675"/>
            <a:chOff x="1184275" y="2016125"/>
            <a:chExt cx="544513" cy="4476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498363C-24C2-3584-B083-11E4E84FA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575" y="2097088"/>
              <a:ext cx="85725" cy="85725"/>
            </a:xfrm>
            <a:custGeom>
              <a:avLst/>
              <a:gdLst>
                <a:gd name="T0" fmla="*/ 0 w 212"/>
                <a:gd name="T1" fmla="*/ 106 h 213"/>
                <a:gd name="T2" fmla="*/ 0 w 212"/>
                <a:gd name="T3" fmla="*/ 106 h 213"/>
                <a:gd name="T4" fmla="*/ 106 w 212"/>
                <a:gd name="T5" fmla="*/ 213 h 213"/>
                <a:gd name="T6" fmla="*/ 212 w 212"/>
                <a:gd name="T7" fmla="*/ 106 h 213"/>
                <a:gd name="T8" fmla="*/ 106 w 212"/>
                <a:gd name="T9" fmla="*/ 0 h 213"/>
                <a:gd name="T10" fmla="*/ 0 w 212"/>
                <a:gd name="T11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3">
                  <a:moveTo>
                    <a:pt x="0" y="106"/>
                  </a:moveTo>
                  <a:lnTo>
                    <a:pt x="0" y="106"/>
                  </a:lnTo>
                  <a:cubicBezTo>
                    <a:pt x="0" y="165"/>
                    <a:pt x="47" y="213"/>
                    <a:pt x="106" y="213"/>
                  </a:cubicBezTo>
                  <a:cubicBezTo>
                    <a:pt x="164" y="213"/>
                    <a:pt x="212" y="165"/>
                    <a:pt x="212" y="106"/>
                  </a:cubicBezTo>
                  <a:cubicBezTo>
                    <a:pt x="212" y="48"/>
                    <a:pt x="164" y="0"/>
                    <a:pt x="106" y="0"/>
                  </a:cubicBezTo>
                  <a:cubicBezTo>
                    <a:pt x="47" y="0"/>
                    <a:pt x="0" y="48"/>
                    <a:pt x="0" y="106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7C4D7E3-1916-94D7-C535-E5C50E258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738" y="2281238"/>
              <a:ext cx="146050" cy="146050"/>
            </a:xfrm>
            <a:custGeom>
              <a:avLst/>
              <a:gdLst>
                <a:gd name="T0" fmla="*/ 231 w 360"/>
                <a:gd name="T1" fmla="*/ 231 h 360"/>
                <a:gd name="T2" fmla="*/ 231 w 360"/>
                <a:gd name="T3" fmla="*/ 231 h 360"/>
                <a:gd name="T4" fmla="*/ 76 w 360"/>
                <a:gd name="T5" fmla="*/ 231 h 360"/>
                <a:gd name="T6" fmla="*/ 76 w 360"/>
                <a:gd name="T7" fmla="*/ 76 h 360"/>
                <a:gd name="T8" fmla="*/ 153 w 360"/>
                <a:gd name="T9" fmla="*/ 44 h 360"/>
                <a:gd name="T10" fmla="*/ 231 w 360"/>
                <a:gd name="T11" fmla="*/ 76 h 360"/>
                <a:gd name="T12" fmla="*/ 231 w 360"/>
                <a:gd name="T13" fmla="*/ 231 h 360"/>
                <a:gd name="T14" fmla="*/ 276 w 360"/>
                <a:gd name="T15" fmla="*/ 245 h 360"/>
                <a:gd name="T16" fmla="*/ 276 w 360"/>
                <a:gd name="T17" fmla="*/ 245 h 360"/>
                <a:gd name="T18" fmla="*/ 306 w 360"/>
                <a:gd name="T19" fmla="*/ 153 h 360"/>
                <a:gd name="T20" fmla="*/ 262 w 360"/>
                <a:gd name="T21" fmla="*/ 45 h 360"/>
                <a:gd name="T22" fmla="*/ 153 w 360"/>
                <a:gd name="T23" fmla="*/ 0 h 360"/>
                <a:gd name="T24" fmla="*/ 45 w 360"/>
                <a:gd name="T25" fmla="*/ 45 h 360"/>
                <a:gd name="T26" fmla="*/ 0 w 360"/>
                <a:gd name="T27" fmla="*/ 153 h 360"/>
                <a:gd name="T28" fmla="*/ 45 w 360"/>
                <a:gd name="T29" fmla="*/ 262 h 360"/>
                <a:gd name="T30" fmla="*/ 153 w 360"/>
                <a:gd name="T31" fmla="*/ 306 h 360"/>
                <a:gd name="T32" fmla="*/ 245 w 360"/>
                <a:gd name="T33" fmla="*/ 276 h 360"/>
                <a:gd name="T34" fmla="*/ 330 w 360"/>
                <a:gd name="T35" fmla="*/ 360 h 360"/>
                <a:gd name="T36" fmla="*/ 360 w 360"/>
                <a:gd name="T37" fmla="*/ 330 h 360"/>
                <a:gd name="T38" fmla="*/ 276 w 360"/>
                <a:gd name="T39" fmla="*/ 245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360">
                  <a:moveTo>
                    <a:pt x="231" y="231"/>
                  </a:moveTo>
                  <a:lnTo>
                    <a:pt x="231" y="231"/>
                  </a:lnTo>
                  <a:cubicBezTo>
                    <a:pt x="188" y="274"/>
                    <a:pt x="119" y="274"/>
                    <a:pt x="76" y="231"/>
                  </a:cubicBezTo>
                  <a:cubicBezTo>
                    <a:pt x="33" y="188"/>
                    <a:pt x="33" y="119"/>
                    <a:pt x="76" y="76"/>
                  </a:cubicBezTo>
                  <a:cubicBezTo>
                    <a:pt x="97" y="54"/>
                    <a:pt x="125" y="44"/>
                    <a:pt x="153" y="44"/>
                  </a:cubicBezTo>
                  <a:cubicBezTo>
                    <a:pt x="181" y="44"/>
                    <a:pt x="209" y="54"/>
                    <a:pt x="231" y="76"/>
                  </a:cubicBezTo>
                  <a:cubicBezTo>
                    <a:pt x="274" y="119"/>
                    <a:pt x="274" y="188"/>
                    <a:pt x="231" y="231"/>
                  </a:cubicBezTo>
                  <a:close/>
                  <a:moveTo>
                    <a:pt x="276" y="245"/>
                  </a:moveTo>
                  <a:lnTo>
                    <a:pt x="276" y="245"/>
                  </a:lnTo>
                  <a:cubicBezTo>
                    <a:pt x="296" y="219"/>
                    <a:pt x="306" y="187"/>
                    <a:pt x="306" y="153"/>
                  </a:cubicBezTo>
                  <a:cubicBezTo>
                    <a:pt x="306" y="112"/>
                    <a:pt x="290" y="74"/>
                    <a:pt x="262" y="45"/>
                  </a:cubicBezTo>
                  <a:cubicBezTo>
                    <a:pt x="233" y="16"/>
                    <a:pt x="194" y="0"/>
                    <a:pt x="153" y="0"/>
                  </a:cubicBezTo>
                  <a:cubicBezTo>
                    <a:pt x="112" y="0"/>
                    <a:pt x="74" y="16"/>
                    <a:pt x="45" y="45"/>
                  </a:cubicBezTo>
                  <a:cubicBezTo>
                    <a:pt x="16" y="74"/>
                    <a:pt x="0" y="112"/>
                    <a:pt x="0" y="153"/>
                  </a:cubicBezTo>
                  <a:cubicBezTo>
                    <a:pt x="0" y="194"/>
                    <a:pt x="16" y="233"/>
                    <a:pt x="45" y="262"/>
                  </a:cubicBezTo>
                  <a:cubicBezTo>
                    <a:pt x="74" y="290"/>
                    <a:pt x="112" y="306"/>
                    <a:pt x="153" y="306"/>
                  </a:cubicBezTo>
                  <a:cubicBezTo>
                    <a:pt x="187" y="306"/>
                    <a:pt x="219" y="296"/>
                    <a:pt x="245" y="276"/>
                  </a:cubicBezTo>
                  <a:lnTo>
                    <a:pt x="330" y="360"/>
                  </a:lnTo>
                  <a:lnTo>
                    <a:pt x="360" y="330"/>
                  </a:lnTo>
                  <a:lnTo>
                    <a:pt x="276" y="245"/>
                  </a:ln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E0E5B248-B4DD-CCBA-EBCC-29A33A602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4275" y="2016125"/>
              <a:ext cx="474663" cy="447675"/>
            </a:xfrm>
            <a:custGeom>
              <a:avLst/>
              <a:gdLst>
                <a:gd name="T0" fmla="*/ 999 w 1171"/>
                <a:gd name="T1" fmla="*/ 946 h 1102"/>
                <a:gd name="T2" fmla="*/ 999 w 1171"/>
                <a:gd name="T3" fmla="*/ 946 h 1102"/>
                <a:gd name="T4" fmla="*/ 942 w 1171"/>
                <a:gd name="T5" fmla="*/ 807 h 1102"/>
                <a:gd name="T6" fmla="*/ 999 w 1171"/>
                <a:gd name="T7" fmla="*/ 668 h 1102"/>
                <a:gd name="T8" fmla="*/ 1001 w 1171"/>
                <a:gd name="T9" fmla="*/ 667 h 1102"/>
                <a:gd name="T10" fmla="*/ 876 w 1171"/>
                <a:gd name="T11" fmla="*/ 541 h 1102"/>
                <a:gd name="T12" fmla="*/ 749 w 1171"/>
                <a:gd name="T13" fmla="*/ 668 h 1102"/>
                <a:gd name="T14" fmla="*/ 852 w 1171"/>
                <a:gd name="T15" fmla="*/ 771 h 1102"/>
                <a:gd name="T16" fmla="*/ 821 w 1171"/>
                <a:gd name="T17" fmla="*/ 801 h 1102"/>
                <a:gd name="T18" fmla="*/ 426 w 1171"/>
                <a:gd name="T19" fmla="*/ 406 h 1102"/>
                <a:gd name="T20" fmla="*/ 43 w 1171"/>
                <a:gd name="T21" fmla="*/ 789 h 1102"/>
                <a:gd name="T22" fmla="*/ 43 w 1171"/>
                <a:gd name="T23" fmla="*/ 43 h 1102"/>
                <a:gd name="T24" fmla="*/ 1128 w 1171"/>
                <a:gd name="T25" fmla="*/ 43 h 1102"/>
                <a:gd name="T26" fmla="*/ 1128 w 1171"/>
                <a:gd name="T27" fmla="*/ 611 h 1102"/>
                <a:gd name="T28" fmla="*/ 1138 w 1171"/>
                <a:gd name="T29" fmla="*/ 611 h 1102"/>
                <a:gd name="T30" fmla="*/ 1171 w 1171"/>
                <a:gd name="T31" fmla="*/ 614 h 1102"/>
                <a:gd name="T32" fmla="*/ 1171 w 1171"/>
                <a:gd name="T33" fmla="*/ 0 h 1102"/>
                <a:gd name="T34" fmla="*/ 0 w 1171"/>
                <a:gd name="T35" fmla="*/ 0 h 1102"/>
                <a:gd name="T36" fmla="*/ 0 w 1171"/>
                <a:gd name="T37" fmla="*/ 1102 h 1102"/>
                <a:gd name="T38" fmla="*/ 1171 w 1171"/>
                <a:gd name="T39" fmla="*/ 1102 h 1102"/>
                <a:gd name="T40" fmla="*/ 1171 w 1171"/>
                <a:gd name="T41" fmla="*/ 1001 h 1102"/>
                <a:gd name="T42" fmla="*/ 1138 w 1171"/>
                <a:gd name="T43" fmla="*/ 1004 h 1102"/>
                <a:gd name="T44" fmla="*/ 999 w 1171"/>
                <a:gd name="T45" fmla="*/ 94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1" h="1102">
                  <a:moveTo>
                    <a:pt x="999" y="946"/>
                  </a:moveTo>
                  <a:lnTo>
                    <a:pt x="999" y="946"/>
                  </a:lnTo>
                  <a:cubicBezTo>
                    <a:pt x="962" y="909"/>
                    <a:pt x="942" y="860"/>
                    <a:pt x="942" y="807"/>
                  </a:cubicBezTo>
                  <a:cubicBezTo>
                    <a:pt x="942" y="755"/>
                    <a:pt x="962" y="705"/>
                    <a:pt x="999" y="668"/>
                  </a:cubicBezTo>
                  <a:cubicBezTo>
                    <a:pt x="1000" y="668"/>
                    <a:pt x="1001" y="667"/>
                    <a:pt x="1001" y="667"/>
                  </a:cubicBezTo>
                  <a:lnTo>
                    <a:pt x="876" y="541"/>
                  </a:lnTo>
                  <a:lnTo>
                    <a:pt x="749" y="668"/>
                  </a:lnTo>
                  <a:lnTo>
                    <a:pt x="852" y="771"/>
                  </a:lnTo>
                  <a:lnTo>
                    <a:pt x="821" y="801"/>
                  </a:lnTo>
                  <a:lnTo>
                    <a:pt x="426" y="406"/>
                  </a:lnTo>
                  <a:lnTo>
                    <a:pt x="43" y="789"/>
                  </a:lnTo>
                  <a:lnTo>
                    <a:pt x="43" y="43"/>
                  </a:lnTo>
                  <a:lnTo>
                    <a:pt x="1128" y="43"/>
                  </a:lnTo>
                  <a:lnTo>
                    <a:pt x="1128" y="611"/>
                  </a:lnTo>
                  <a:cubicBezTo>
                    <a:pt x="1131" y="611"/>
                    <a:pt x="1135" y="611"/>
                    <a:pt x="1138" y="611"/>
                  </a:cubicBezTo>
                  <a:cubicBezTo>
                    <a:pt x="1150" y="611"/>
                    <a:pt x="1161" y="612"/>
                    <a:pt x="1171" y="614"/>
                  </a:cubicBezTo>
                  <a:lnTo>
                    <a:pt x="1171" y="0"/>
                  </a:lnTo>
                  <a:lnTo>
                    <a:pt x="0" y="0"/>
                  </a:lnTo>
                  <a:lnTo>
                    <a:pt x="0" y="1102"/>
                  </a:lnTo>
                  <a:lnTo>
                    <a:pt x="1171" y="1102"/>
                  </a:lnTo>
                  <a:lnTo>
                    <a:pt x="1171" y="1001"/>
                  </a:lnTo>
                  <a:cubicBezTo>
                    <a:pt x="1161" y="1003"/>
                    <a:pt x="1150" y="1004"/>
                    <a:pt x="1138" y="1004"/>
                  </a:cubicBezTo>
                  <a:cubicBezTo>
                    <a:pt x="1086" y="1004"/>
                    <a:pt x="1036" y="983"/>
                    <a:pt x="999" y="946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3C633C30-3732-0EC1-C70B-84E0F9C9E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6713" y="2306638"/>
              <a:ext cx="46038" cy="47625"/>
            </a:xfrm>
            <a:custGeom>
              <a:avLst/>
              <a:gdLst>
                <a:gd name="T0" fmla="*/ 22 w 116"/>
                <a:gd name="T1" fmla="*/ 0 h 116"/>
                <a:gd name="T2" fmla="*/ 22 w 116"/>
                <a:gd name="T3" fmla="*/ 0 h 116"/>
                <a:gd name="T4" fmla="*/ 0 w 116"/>
                <a:gd name="T5" fmla="*/ 22 h 116"/>
                <a:gd name="T6" fmla="*/ 22 w 116"/>
                <a:gd name="T7" fmla="*/ 44 h 116"/>
                <a:gd name="T8" fmla="*/ 72 w 116"/>
                <a:gd name="T9" fmla="*/ 94 h 116"/>
                <a:gd name="T10" fmla="*/ 94 w 116"/>
                <a:gd name="T11" fmla="*/ 116 h 116"/>
                <a:gd name="T12" fmla="*/ 116 w 116"/>
                <a:gd name="T13" fmla="*/ 94 h 116"/>
                <a:gd name="T14" fmla="*/ 22 w 116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6">
                  <a:moveTo>
                    <a:pt x="22" y="0"/>
                  </a:moveTo>
                  <a:lnTo>
                    <a:pt x="22" y="0"/>
                  </a:ln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50" y="44"/>
                    <a:pt x="72" y="66"/>
                    <a:pt x="72" y="94"/>
                  </a:cubicBezTo>
                  <a:cubicBezTo>
                    <a:pt x="72" y="106"/>
                    <a:pt x="82" y="116"/>
                    <a:pt x="94" y="116"/>
                  </a:cubicBezTo>
                  <a:cubicBezTo>
                    <a:pt x="106" y="116"/>
                    <a:pt x="116" y="106"/>
                    <a:pt x="116" y="94"/>
                  </a:cubicBezTo>
                  <a:cubicBezTo>
                    <a:pt x="116" y="42"/>
                    <a:pt x="74" y="0"/>
                    <a:pt x="22" y="0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BEE1BB4-BBAF-AFAA-346A-365EDF43410C}"/>
              </a:ext>
            </a:extLst>
          </p:cNvPr>
          <p:cNvGrpSpPr/>
          <p:nvPr/>
        </p:nvGrpSpPr>
        <p:grpSpPr>
          <a:xfrm>
            <a:off x="4861161" y="2016125"/>
            <a:ext cx="560388" cy="463551"/>
            <a:chOff x="4908550" y="2016125"/>
            <a:chExt cx="560388" cy="463551"/>
          </a:xfrm>
        </p:grpSpPr>
        <p:sp>
          <p:nvSpPr>
            <p:cNvPr id="51" name="AutoShape 10">
              <a:extLst>
                <a:ext uri="{FF2B5EF4-FFF2-40B4-BE49-F238E27FC236}">
                  <a16:creationId xmlns:a16="http://schemas.microsoft.com/office/drawing/2014/main" id="{AC029231-922F-5BF9-9666-7CE9A5998B1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8550" y="2016125"/>
              <a:ext cx="560388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C8878FC0-717B-9095-8F81-7E573E0DD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147888"/>
              <a:ext cx="465138" cy="331788"/>
            </a:xfrm>
            <a:custGeom>
              <a:avLst/>
              <a:gdLst>
                <a:gd name="T0" fmla="*/ 13182 w 18092"/>
                <a:gd name="T1" fmla="*/ 129 h 12962"/>
                <a:gd name="T2" fmla="*/ 13182 w 18092"/>
                <a:gd name="T3" fmla="*/ 129 h 12962"/>
                <a:gd name="T4" fmla="*/ 12713 w 18092"/>
                <a:gd name="T5" fmla="*/ 129 h 12962"/>
                <a:gd name="T6" fmla="*/ 4526 w 18092"/>
                <a:gd name="T7" fmla="*/ 8317 h 12962"/>
                <a:gd name="T8" fmla="*/ 4401 w 18092"/>
                <a:gd name="T9" fmla="*/ 8368 h 12962"/>
                <a:gd name="T10" fmla="*/ 4276 w 18092"/>
                <a:gd name="T11" fmla="*/ 8317 h 12962"/>
                <a:gd name="T12" fmla="*/ 4276 w 18092"/>
                <a:gd name="T13" fmla="*/ 8067 h 12962"/>
                <a:gd name="T14" fmla="*/ 6425 w 18092"/>
                <a:gd name="T15" fmla="*/ 5919 h 12962"/>
                <a:gd name="T16" fmla="*/ 4522 w 18092"/>
                <a:gd name="T17" fmla="*/ 4017 h 12962"/>
                <a:gd name="T18" fmla="*/ 4053 w 18092"/>
                <a:gd name="T19" fmla="*/ 4017 h 12962"/>
                <a:gd name="T20" fmla="*/ 0 w 18092"/>
                <a:gd name="T21" fmla="*/ 8073 h 12962"/>
                <a:gd name="T22" fmla="*/ 0 w 18092"/>
                <a:gd name="T23" fmla="*/ 10809 h 12962"/>
                <a:gd name="T24" fmla="*/ 2153 w 18092"/>
                <a:gd name="T25" fmla="*/ 12962 h 12962"/>
                <a:gd name="T26" fmla="*/ 15939 w 18092"/>
                <a:gd name="T27" fmla="*/ 12962 h 12962"/>
                <a:gd name="T28" fmla="*/ 18092 w 18092"/>
                <a:gd name="T29" fmla="*/ 10809 h 12962"/>
                <a:gd name="T30" fmla="*/ 18092 w 18092"/>
                <a:gd name="T31" fmla="*/ 5044 h 12962"/>
                <a:gd name="T32" fmla="*/ 16710 w 18092"/>
                <a:gd name="T33" fmla="*/ 3657 h 12962"/>
                <a:gd name="T34" fmla="*/ 13182 w 18092"/>
                <a:gd name="T35" fmla="*/ 129 h 12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92" h="12962">
                  <a:moveTo>
                    <a:pt x="13182" y="129"/>
                  </a:moveTo>
                  <a:lnTo>
                    <a:pt x="13182" y="129"/>
                  </a:lnTo>
                  <a:cubicBezTo>
                    <a:pt x="13053" y="0"/>
                    <a:pt x="12842" y="0"/>
                    <a:pt x="12713" y="129"/>
                  </a:cubicBezTo>
                  <a:lnTo>
                    <a:pt x="4526" y="8317"/>
                  </a:lnTo>
                  <a:cubicBezTo>
                    <a:pt x="4491" y="8351"/>
                    <a:pt x="4446" y="8368"/>
                    <a:pt x="4401" y="8368"/>
                  </a:cubicBezTo>
                  <a:cubicBezTo>
                    <a:pt x="4356" y="8368"/>
                    <a:pt x="4311" y="8351"/>
                    <a:pt x="4276" y="8317"/>
                  </a:cubicBezTo>
                  <a:cubicBezTo>
                    <a:pt x="4207" y="8248"/>
                    <a:pt x="4207" y="8136"/>
                    <a:pt x="4276" y="8067"/>
                  </a:cubicBezTo>
                  <a:lnTo>
                    <a:pt x="6425" y="5919"/>
                  </a:lnTo>
                  <a:lnTo>
                    <a:pt x="4522" y="4017"/>
                  </a:lnTo>
                  <a:cubicBezTo>
                    <a:pt x="4393" y="3887"/>
                    <a:pt x="4182" y="3887"/>
                    <a:pt x="4053" y="4017"/>
                  </a:cubicBezTo>
                  <a:lnTo>
                    <a:pt x="0" y="8073"/>
                  </a:lnTo>
                  <a:lnTo>
                    <a:pt x="0" y="10809"/>
                  </a:lnTo>
                  <a:cubicBezTo>
                    <a:pt x="0" y="11999"/>
                    <a:pt x="964" y="12962"/>
                    <a:pt x="2153" y="12962"/>
                  </a:cubicBezTo>
                  <a:lnTo>
                    <a:pt x="15939" y="12962"/>
                  </a:lnTo>
                  <a:cubicBezTo>
                    <a:pt x="17128" y="12962"/>
                    <a:pt x="18092" y="11999"/>
                    <a:pt x="18092" y="10809"/>
                  </a:cubicBezTo>
                  <a:lnTo>
                    <a:pt x="18092" y="5044"/>
                  </a:lnTo>
                  <a:lnTo>
                    <a:pt x="16710" y="3657"/>
                  </a:lnTo>
                  <a:lnTo>
                    <a:pt x="13182" y="129"/>
                  </a:ln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C11151B-30FA-77BA-48E7-EDAEBC369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36788"/>
              <a:ext cx="171450" cy="117475"/>
            </a:xfrm>
            <a:custGeom>
              <a:avLst/>
              <a:gdLst>
                <a:gd name="T0" fmla="*/ 4772 w 6674"/>
                <a:gd name="T1" fmla="*/ 267 h 4573"/>
                <a:gd name="T2" fmla="*/ 4772 w 6674"/>
                <a:gd name="T3" fmla="*/ 267 h 4573"/>
                <a:gd name="T4" fmla="*/ 3804 w 6674"/>
                <a:gd name="T5" fmla="*/ 267 h 4573"/>
                <a:gd name="T6" fmla="*/ 0 w 6674"/>
                <a:gd name="T7" fmla="*/ 4074 h 4573"/>
                <a:gd name="T8" fmla="*/ 0 w 6674"/>
                <a:gd name="T9" fmla="*/ 4573 h 4573"/>
                <a:gd name="T10" fmla="*/ 4053 w 6674"/>
                <a:gd name="T11" fmla="*/ 517 h 4573"/>
                <a:gd name="T12" fmla="*/ 4522 w 6674"/>
                <a:gd name="T13" fmla="*/ 517 h 4573"/>
                <a:gd name="T14" fmla="*/ 6425 w 6674"/>
                <a:gd name="T15" fmla="*/ 2419 h 4573"/>
                <a:gd name="T16" fmla="*/ 6674 w 6674"/>
                <a:gd name="T17" fmla="*/ 2170 h 4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74" h="4573">
                  <a:moveTo>
                    <a:pt x="4772" y="267"/>
                  </a:moveTo>
                  <a:lnTo>
                    <a:pt x="4772" y="267"/>
                  </a:lnTo>
                  <a:cubicBezTo>
                    <a:pt x="4505" y="0"/>
                    <a:pt x="4071" y="0"/>
                    <a:pt x="3804" y="267"/>
                  </a:cubicBezTo>
                  <a:lnTo>
                    <a:pt x="0" y="4074"/>
                  </a:lnTo>
                  <a:lnTo>
                    <a:pt x="0" y="4573"/>
                  </a:lnTo>
                  <a:lnTo>
                    <a:pt x="4053" y="517"/>
                  </a:lnTo>
                  <a:cubicBezTo>
                    <a:pt x="4182" y="387"/>
                    <a:pt x="4393" y="387"/>
                    <a:pt x="4522" y="517"/>
                  </a:cubicBezTo>
                  <a:lnTo>
                    <a:pt x="6425" y="2419"/>
                  </a:lnTo>
                  <a:lnTo>
                    <a:pt x="6674" y="2170"/>
                  </a:lnTo>
                </a:path>
              </a:pathLst>
            </a:custGeom>
            <a:solidFill>
              <a:srgbClr val="6F9EB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27729F8E-3190-CE5E-F40E-2A0E2C25B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725" y="2263775"/>
              <a:ext cx="0" cy="12700"/>
            </a:xfrm>
            <a:custGeom>
              <a:avLst/>
              <a:gdLst>
                <a:gd name="T0" fmla="*/ 0 h 500"/>
                <a:gd name="T1" fmla="*/ 0 h 500"/>
                <a:gd name="T2" fmla="*/ 500 h 50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00">
                  <a:moveTo>
                    <a:pt x="0" y="0"/>
                  </a:moveTo>
                  <a:lnTo>
                    <a:pt x="0" y="0"/>
                  </a:lnTo>
                  <a:lnTo>
                    <a:pt x="0" y="500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FA017AE-4308-F254-A08B-153F4367B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136775"/>
              <a:ext cx="357188" cy="225425"/>
            </a:xfrm>
            <a:custGeom>
              <a:avLst/>
              <a:gdLst>
                <a:gd name="T0" fmla="*/ 12752 w 13885"/>
                <a:gd name="T1" fmla="*/ 3795 h 8755"/>
                <a:gd name="T2" fmla="*/ 12752 w 13885"/>
                <a:gd name="T3" fmla="*/ 3795 h 8755"/>
                <a:gd name="T4" fmla="*/ 9224 w 13885"/>
                <a:gd name="T5" fmla="*/ 267 h 8755"/>
                <a:gd name="T6" fmla="*/ 8257 w 13885"/>
                <a:gd name="T7" fmla="*/ 267 h 8755"/>
                <a:gd name="T8" fmla="*/ 2467 w 13885"/>
                <a:gd name="T9" fmla="*/ 6057 h 8755"/>
                <a:gd name="T10" fmla="*/ 2547 w 13885"/>
                <a:gd name="T11" fmla="*/ 6136 h 8755"/>
                <a:gd name="T12" fmla="*/ 2547 w 13885"/>
                <a:gd name="T13" fmla="*/ 6386 h 8755"/>
                <a:gd name="T14" fmla="*/ 2297 w 13885"/>
                <a:gd name="T15" fmla="*/ 6386 h 8755"/>
                <a:gd name="T16" fmla="*/ 2218 w 13885"/>
                <a:gd name="T17" fmla="*/ 6306 h 8755"/>
                <a:gd name="T18" fmla="*/ 69 w 13885"/>
                <a:gd name="T19" fmla="*/ 8454 h 8755"/>
                <a:gd name="T20" fmla="*/ 69 w 13885"/>
                <a:gd name="T21" fmla="*/ 8704 h 8755"/>
                <a:gd name="T22" fmla="*/ 194 w 13885"/>
                <a:gd name="T23" fmla="*/ 8755 h 8755"/>
                <a:gd name="T24" fmla="*/ 319 w 13885"/>
                <a:gd name="T25" fmla="*/ 8704 h 8755"/>
                <a:gd name="T26" fmla="*/ 8506 w 13885"/>
                <a:gd name="T27" fmla="*/ 516 h 8755"/>
                <a:gd name="T28" fmla="*/ 8975 w 13885"/>
                <a:gd name="T29" fmla="*/ 516 h 8755"/>
                <a:gd name="T30" fmla="*/ 12503 w 13885"/>
                <a:gd name="T31" fmla="*/ 4044 h 8755"/>
                <a:gd name="T32" fmla="*/ 13885 w 13885"/>
                <a:gd name="T33" fmla="*/ 5431 h 8755"/>
                <a:gd name="T34" fmla="*/ 13885 w 13885"/>
                <a:gd name="T35" fmla="*/ 4931 h 8755"/>
                <a:gd name="T36" fmla="*/ 12752 w 13885"/>
                <a:gd name="T37" fmla="*/ 3795 h 8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885" h="8755">
                  <a:moveTo>
                    <a:pt x="12752" y="3795"/>
                  </a:moveTo>
                  <a:lnTo>
                    <a:pt x="12752" y="3795"/>
                  </a:lnTo>
                  <a:lnTo>
                    <a:pt x="9224" y="267"/>
                  </a:lnTo>
                  <a:cubicBezTo>
                    <a:pt x="8958" y="0"/>
                    <a:pt x="8523" y="0"/>
                    <a:pt x="8257" y="267"/>
                  </a:cubicBezTo>
                  <a:lnTo>
                    <a:pt x="2467" y="6057"/>
                  </a:lnTo>
                  <a:lnTo>
                    <a:pt x="2547" y="6136"/>
                  </a:lnTo>
                  <a:cubicBezTo>
                    <a:pt x="2615" y="6205"/>
                    <a:pt x="2615" y="6317"/>
                    <a:pt x="2547" y="6386"/>
                  </a:cubicBezTo>
                  <a:cubicBezTo>
                    <a:pt x="2478" y="6455"/>
                    <a:pt x="2366" y="6455"/>
                    <a:pt x="2297" y="6386"/>
                  </a:cubicBezTo>
                  <a:lnTo>
                    <a:pt x="2218" y="6306"/>
                  </a:lnTo>
                  <a:lnTo>
                    <a:pt x="69" y="8454"/>
                  </a:lnTo>
                  <a:cubicBezTo>
                    <a:pt x="0" y="8523"/>
                    <a:pt x="0" y="8635"/>
                    <a:pt x="69" y="8704"/>
                  </a:cubicBezTo>
                  <a:cubicBezTo>
                    <a:pt x="104" y="8738"/>
                    <a:pt x="149" y="8755"/>
                    <a:pt x="194" y="8755"/>
                  </a:cubicBezTo>
                  <a:cubicBezTo>
                    <a:pt x="239" y="8755"/>
                    <a:pt x="284" y="8738"/>
                    <a:pt x="319" y="8704"/>
                  </a:cubicBezTo>
                  <a:lnTo>
                    <a:pt x="8506" y="516"/>
                  </a:lnTo>
                  <a:cubicBezTo>
                    <a:pt x="8635" y="387"/>
                    <a:pt x="8846" y="387"/>
                    <a:pt x="8975" y="516"/>
                  </a:cubicBezTo>
                  <a:lnTo>
                    <a:pt x="12503" y="4044"/>
                  </a:lnTo>
                  <a:lnTo>
                    <a:pt x="13885" y="5431"/>
                  </a:lnTo>
                  <a:lnTo>
                    <a:pt x="13885" y="4931"/>
                  </a:lnTo>
                  <a:lnTo>
                    <a:pt x="12752" y="3795"/>
                  </a:lnTo>
                  <a:close/>
                </a:path>
              </a:pathLst>
            </a:custGeom>
            <a:solidFill>
              <a:srgbClr val="6F9EB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9A1C83B1-D0BB-6C47-4816-DFBECAD7D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688" y="2292350"/>
              <a:ext cx="9525" cy="11113"/>
            </a:xfrm>
            <a:custGeom>
              <a:avLst/>
              <a:gdLst>
                <a:gd name="T0" fmla="*/ 79 w 397"/>
                <a:gd name="T1" fmla="*/ 329 h 398"/>
                <a:gd name="T2" fmla="*/ 79 w 397"/>
                <a:gd name="T3" fmla="*/ 329 h 398"/>
                <a:gd name="T4" fmla="*/ 329 w 397"/>
                <a:gd name="T5" fmla="*/ 329 h 398"/>
                <a:gd name="T6" fmla="*/ 329 w 397"/>
                <a:gd name="T7" fmla="*/ 79 h 398"/>
                <a:gd name="T8" fmla="*/ 249 w 397"/>
                <a:gd name="T9" fmla="*/ 0 h 398"/>
                <a:gd name="T10" fmla="*/ 0 w 397"/>
                <a:gd name="T11" fmla="*/ 249 h 398"/>
                <a:gd name="T12" fmla="*/ 79 w 397"/>
                <a:gd name="T13" fmla="*/ 32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398">
                  <a:moveTo>
                    <a:pt x="79" y="329"/>
                  </a:moveTo>
                  <a:lnTo>
                    <a:pt x="79" y="329"/>
                  </a:lnTo>
                  <a:cubicBezTo>
                    <a:pt x="148" y="398"/>
                    <a:pt x="260" y="398"/>
                    <a:pt x="329" y="329"/>
                  </a:cubicBezTo>
                  <a:cubicBezTo>
                    <a:pt x="397" y="260"/>
                    <a:pt x="397" y="148"/>
                    <a:pt x="329" y="79"/>
                  </a:cubicBezTo>
                  <a:lnTo>
                    <a:pt x="249" y="0"/>
                  </a:lnTo>
                  <a:lnTo>
                    <a:pt x="0" y="249"/>
                  </a:lnTo>
                  <a:lnTo>
                    <a:pt x="79" y="329"/>
                  </a:lnTo>
                  <a:close/>
                </a:path>
              </a:pathLst>
            </a:custGeom>
            <a:solidFill>
              <a:srgbClr val="30AAC6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8B7125C6-0E69-9992-5F32-FCF913BF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688" y="2217738"/>
              <a:ext cx="46038" cy="46038"/>
            </a:xfrm>
            <a:custGeom>
              <a:avLst/>
              <a:gdLst>
                <a:gd name="T0" fmla="*/ 635 w 1768"/>
                <a:gd name="T1" fmla="*/ 636 h 1772"/>
                <a:gd name="T2" fmla="*/ 635 w 1768"/>
                <a:gd name="T3" fmla="*/ 636 h 1772"/>
                <a:gd name="T4" fmla="*/ 1768 w 1768"/>
                <a:gd name="T5" fmla="*/ 1772 h 1772"/>
                <a:gd name="T6" fmla="*/ 1768 w 1768"/>
                <a:gd name="T7" fmla="*/ 0 h 1772"/>
                <a:gd name="T8" fmla="*/ 0 w 1768"/>
                <a:gd name="T9" fmla="*/ 0 h 1772"/>
                <a:gd name="T10" fmla="*/ 635 w 1768"/>
                <a:gd name="T11" fmla="*/ 636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8" h="1772">
                  <a:moveTo>
                    <a:pt x="635" y="636"/>
                  </a:moveTo>
                  <a:lnTo>
                    <a:pt x="635" y="636"/>
                  </a:lnTo>
                  <a:lnTo>
                    <a:pt x="1768" y="1772"/>
                  </a:lnTo>
                  <a:lnTo>
                    <a:pt x="1768" y="0"/>
                  </a:lnTo>
                  <a:lnTo>
                    <a:pt x="0" y="0"/>
                  </a:lnTo>
                  <a:lnTo>
                    <a:pt x="635" y="636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21455478-5B93-AC83-499C-57B38CF02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217738"/>
              <a:ext cx="246063" cy="123825"/>
            </a:xfrm>
            <a:custGeom>
              <a:avLst/>
              <a:gdLst>
                <a:gd name="T0" fmla="*/ 0 w 9571"/>
                <a:gd name="T1" fmla="*/ 4802 h 4802"/>
                <a:gd name="T2" fmla="*/ 0 w 9571"/>
                <a:gd name="T3" fmla="*/ 4802 h 4802"/>
                <a:gd name="T4" fmla="*/ 3804 w 9571"/>
                <a:gd name="T5" fmla="*/ 995 h 4802"/>
                <a:gd name="T6" fmla="*/ 4772 w 9571"/>
                <a:gd name="T7" fmla="*/ 995 h 4802"/>
                <a:gd name="T8" fmla="*/ 6674 w 9571"/>
                <a:gd name="T9" fmla="*/ 2898 h 4802"/>
                <a:gd name="T10" fmla="*/ 9571 w 9571"/>
                <a:gd name="T11" fmla="*/ 0 h 4802"/>
                <a:gd name="T12" fmla="*/ 0 w 9571"/>
                <a:gd name="T13" fmla="*/ 0 h 4802"/>
                <a:gd name="T14" fmla="*/ 0 w 9571"/>
                <a:gd name="T15" fmla="*/ 4802 h 4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71" h="4802">
                  <a:moveTo>
                    <a:pt x="0" y="4802"/>
                  </a:moveTo>
                  <a:lnTo>
                    <a:pt x="0" y="4802"/>
                  </a:lnTo>
                  <a:lnTo>
                    <a:pt x="3804" y="995"/>
                  </a:lnTo>
                  <a:cubicBezTo>
                    <a:pt x="4071" y="728"/>
                    <a:pt x="4505" y="728"/>
                    <a:pt x="4772" y="995"/>
                  </a:cubicBezTo>
                  <a:lnTo>
                    <a:pt x="6674" y="2898"/>
                  </a:lnTo>
                  <a:lnTo>
                    <a:pt x="9571" y="0"/>
                  </a:lnTo>
                  <a:lnTo>
                    <a:pt x="0" y="0"/>
                  </a:lnTo>
                  <a:lnTo>
                    <a:pt x="0" y="4802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F71282CF-37C3-C428-C961-3E60A67B5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4588" y="2016125"/>
              <a:ext cx="465138" cy="193675"/>
            </a:xfrm>
            <a:custGeom>
              <a:avLst/>
              <a:gdLst>
                <a:gd name="T0" fmla="*/ 12464 w 18092"/>
                <a:gd name="T1" fmla="*/ 5009 h 7549"/>
                <a:gd name="T2" fmla="*/ 12464 w 18092"/>
                <a:gd name="T3" fmla="*/ 5009 h 7549"/>
                <a:gd name="T4" fmla="*/ 13431 w 18092"/>
                <a:gd name="T5" fmla="*/ 5009 h 7549"/>
                <a:gd name="T6" fmla="*/ 15971 w 18092"/>
                <a:gd name="T7" fmla="*/ 7549 h 7549"/>
                <a:gd name="T8" fmla="*/ 18092 w 18092"/>
                <a:gd name="T9" fmla="*/ 7549 h 7549"/>
                <a:gd name="T10" fmla="*/ 18092 w 18092"/>
                <a:gd name="T11" fmla="*/ 2153 h 7549"/>
                <a:gd name="T12" fmla="*/ 15939 w 18092"/>
                <a:gd name="T13" fmla="*/ 0 h 7549"/>
                <a:gd name="T14" fmla="*/ 2153 w 18092"/>
                <a:gd name="T15" fmla="*/ 0 h 7549"/>
                <a:gd name="T16" fmla="*/ 0 w 18092"/>
                <a:gd name="T17" fmla="*/ 2153 h 7549"/>
                <a:gd name="T18" fmla="*/ 0 w 18092"/>
                <a:gd name="T19" fmla="*/ 7549 h 7549"/>
                <a:gd name="T20" fmla="*/ 9924 w 18092"/>
                <a:gd name="T21" fmla="*/ 7549 h 7549"/>
                <a:gd name="T22" fmla="*/ 12464 w 18092"/>
                <a:gd name="T23" fmla="*/ 5009 h 7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92" h="7549">
                  <a:moveTo>
                    <a:pt x="12464" y="5009"/>
                  </a:moveTo>
                  <a:lnTo>
                    <a:pt x="12464" y="5009"/>
                  </a:lnTo>
                  <a:cubicBezTo>
                    <a:pt x="12730" y="4742"/>
                    <a:pt x="13165" y="4742"/>
                    <a:pt x="13431" y="5009"/>
                  </a:cubicBezTo>
                  <a:lnTo>
                    <a:pt x="15971" y="7549"/>
                  </a:lnTo>
                  <a:lnTo>
                    <a:pt x="18092" y="7549"/>
                  </a:lnTo>
                  <a:lnTo>
                    <a:pt x="18092" y="2153"/>
                  </a:lnTo>
                  <a:cubicBezTo>
                    <a:pt x="18092" y="963"/>
                    <a:pt x="17128" y="0"/>
                    <a:pt x="15939" y="0"/>
                  </a:cubicBezTo>
                  <a:lnTo>
                    <a:pt x="2153" y="0"/>
                  </a:lnTo>
                  <a:cubicBezTo>
                    <a:pt x="964" y="0"/>
                    <a:pt x="0" y="963"/>
                    <a:pt x="0" y="2153"/>
                  </a:cubicBezTo>
                  <a:lnTo>
                    <a:pt x="0" y="7549"/>
                  </a:lnTo>
                  <a:lnTo>
                    <a:pt x="9924" y="7549"/>
                  </a:lnTo>
                  <a:lnTo>
                    <a:pt x="12464" y="5009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E9DF5FC1-5B5F-884F-9CAE-CAFB844DD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88" y="2081213"/>
              <a:ext cx="65088" cy="66675"/>
            </a:xfrm>
            <a:custGeom>
              <a:avLst/>
              <a:gdLst>
                <a:gd name="T0" fmla="*/ 0 w 2547"/>
                <a:gd name="T1" fmla="*/ 1274 h 2547"/>
                <a:gd name="T2" fmla="*/ 0 w 2547"/>
                <a:gd name="T3" fmla="*/ 1274 h 2547"/>
                <a:gd name="T4" fmla="*/ 1273 w 2547"/>
                <a:gd name="T5" fmla="*/ 0 h 2547"/>
                <a:gd name="T6" fmla="*/ 2547 w 2547"/>
                <a:gd name="T7" fmla="*/ 1274 h 2547"/>
                <a:gd name="T8" fmla="*/ 1273 w 2547"/>
                <a:gd name="T9" fmla="*/ 2547 h 2547"/>
                <a:gd name="T10" fmla="*/ 0 w 2547"/>
                <a:gd name="T11" fmla="*/ 1274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7" h="2547">
                  <a:moveTo>
                    <a:pt x="0" y="1274"/>
                  </a:moveTo>
                  <a:lnTo>
                    <a:pt x="0" y="1274"/>
                  </a:lnTo>
                  <a:cubicBezTo>
                    <a:pt x="0" y="570"/>
                    <a:pt x="570" y="0"/>
                    <a:pt x="1273" y="0"/>
                  </a:cubicBezTo>
                  <a:cubicBezTo>
                    <a:pt x="1977" y="0"/>
                    <a:pt x="2547" y="570"/>
                    <a:pt x="2547" y="1274"/>
                  </a:cubicBezTo>
                  <a:cubicBezTo>
                    <a:pt x="2547" y="1977"/>
                    <a:pt x="1977" y="2547"/>
                    <a:pt x="1273" y="2547"/>
                  </a:cubicBezTo>
                  <a:cubicBezTo>
                    <a:pt x="570" y="2547"/>
                    <a:pt x="0" y="1977"/>
                    <a:pt x="0" y="1274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655BA9-CF61-32D3-B644-732CD5F87D80}"/>
              </a:ext>
            </a:extLst>
          </p:cNvPr>
          <p:cNvGrpSpPr/>
          <p:nvPr/>
        </p:nvGrpSpPr>
        <p:grpSpPr>
          <a:xfrm>
            <a:off x="8587276" y="2016125"/>
            <a:ext cx="558800" cy="441325"/>
            <a:chOff x="8612188" y="2019300"/>
            <a:chExt cx="558800" cy="441325"/>
          </a:xfrm>
        </p:grpSpPr>
        <p:sp>
          <p:nvSpPr>
            <p:cNvPr id="72" name="AutoShape 25">
              <a:extLst>
                <a:ext uri="{FF2B5EF4-FFF2-40B4-BE49-F238E27FC236}">
                  <a16:creationId xmlns:a16="http://schemas.microsoft.com/office/drawing/2014/main" id="{61531C05-CAFE-3A3F-3815-121B5DE2CD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612188" y="2022475"/>
              <a:ext cx="55880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33BE70BE-2B80-4CD4-61C2-B53B2B586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313" y="2098675"/>
              <a:ext cx="84138" cy="85725"/>
            </a:xfrm>
            <a:custGeom>
              <a:avLst/>
              <a:gdLst>
                <a:gd name="T0" fmla="*/ 0 w 212"/>
                <a:gd name="T1" fmla="*/ 106 h 213"/>
                <a:gd name="T2" fmla="*/ 0 w 212"/>
                <a:gd name="T3" fmla="*/ 106 h 213"/>
                <a:gd name="T4" fmla="*/ 106 w 212"/>
                <a:gd name="T5" fmla="*/ 213 h 213"/>
                <a:gd name="T6" fmla="*/ 212 w 212"/>
                <a:gd name="T7" fmla="*/ 106 h 213"/>
                <a:gd name="T8" fmla="*/ 106 w 212"/>
                <a:gd name="T9" fmla="*/ 0 h 213"/>
                <a:gd name="T10" fmla="*/ 0 w 212"/>
                <a:gd name="T11" fmla="*/ 1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3">
                  <a:moveTo>
                    <a:pt x="0" y="106"/>
                  </a:moveTo>
                  <a:lnTo>
                    <a:pt x="0" y="106"/>
                  </a:lnTo>
                  <a:cubicBezTo>
                    <a:pt x="0" y="165"/>
                    <a:pt x="47" y="213"/>
                    <a:pt x="106" y="213"/>
                  </a:cubicBezTo>
                  <a:cubicBezTo>
                    <a:pt x="164" y="213"/>
                    <a:pt x="212" y="165"/>
                    <a:pt x="212" y="106"/>
                  </a:cubicBezTo>
                  <a:cubicBezTo>
                    <a:pt x="212" y="48"/>
                    <a:pt x="164" y="0"/>
                    <a:pt x="106" y="0"/>
                  </a:cubicBezTo>
                  <a:cubicBezTo>
                    <a:pt x="47" y="0"/>
                    <a:pt x="0" y="48"/>
                    <a:pt x="0" y="106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190DCB5-12F4-FBDC-3F5C-5D5F1F0B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2019300"/>
              <a:ext cx="466725" cy="441325"/>
            </a:xfrm>
            <a:custGeom>
              <a:avLst/>
              <a:gdLst>
                <a:gd name="T0" fmla="*/ 999 w 1171"/>
                <a:gd name="T1" fmla="*/ 668 h 1102"/>
                <a:gd name="T2" fmla="*/ 999 w 1171"/>
                <a:gd name="T3" fmla="*/ 668 h 1102"/>
                <a:gd name="T4" fmla="*/ 1001 w 1171"/>
                <a:gd name="T5" fmla="*/ 667 h 1102"/>
                <a:gd name="T6" fmla="*/ 876 w 1171"/>
                <a:gd name="T7" fmla="*/ 541 h 1102"/>
                <a:gd name="T8" fmla="*/ 749 w 1171"/>
                <a:gd name="T9" fmla="*/ 668 h 1102"/>
                <a:gd name="T10" fmla="*/ 852 w 1171"/>
                <a:gd name="T11" fmla="*/ 771 h 1102"/>
                <a:gd name="T12" fmla="*/ 821 w 1171"/>
                <a:gd name="T13" fmla="*/ 801 h 1102"/>
                <a:gd name="T14" fmla="*/ 426 w 1171"/>
                <a:gd name="T15" fmla="*/ 406 h 1102"/>
                <a:gd name="T16" fmla="*/ 43 w 1171"/>
                <a:gd name="T17" fmla="*/ 789 h 1102"/>
                <a:gd name="T18" fmla="*/ 43 w 1171"/>
                <a:gd name="T19" fmla="*/ 43 h 1102"/>
                <a:gd name="T20" fmla="*/ 1128 w 1171"/>
                <a:gd name="T21" fmla="*/ 43 h 1102"/>
                <a:gd name="T22" fmla="*/ 1128 w 1171"/>
                <a:gd name="T23" fmla="*/ 611 h 1102"/>
                <a:gd name="T24" fmla="*/ 1138 w 1171"/>
                <a:gd name="T25" fmla="*/ 611 h 1102"/>
                <a:gd name="T26" fmla="*/ 1171 w 1171"/>
                <a:gd name="T27" fmla="*/ 614 h 1102"/>
                <a:gd name="T28" fmla="*/ 1171 w 1171"/>
                <a:gd name="T29" fmla="*/ 0 h 1102"/>
                <a:gd name="T30" fmla="*/ 0 w 1171"/>
                <a:gd name="T31" fmla="*/ 0 h 1102"/>
                <a:gd name="T32" fmla="*/ 0 w 1171"/>
                <a:gd name="T33" fmla="*/ 1102 h 1102"/>
                <a:gd name="T34" fmla="*/ 1017 w 1171"/>
                <a:gd name="T35" fmla="*/ 1102 h 1102"/>
                <a:gd name="T36" fmla="*/ 1017 w 1171"/>
                <a:gd name="T37" fmla="*/ 1001 h 1102"/>
                <a:gd name="T38" fmla="*/ 999 w 1171"/>
                <a:gd name="T39" fmla="*/ 668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1" h="1102">
                  <a:moveTo>
                    <a:pt x="999" y="668"/>
                  </a:moveTo>
                  <a:lnTo>
                    <a:pt x="999" y="668"/>
                  </a:lnTo>
                  <a:cubicBezTo>
                    <a:pt x="1000" y="668"/>
                    <a:pt x="1001" y="667"/>
                    <a:pt x="1001" y="667"/>
                  </a:cubicBezTo>
                  <a:lnTo>
                    <a:pt x="876" y="541"/>
                  </a:lnTo>
                  <a:lnTo>
                    <a:pt x="749" y="668"/>
                  </a:lnTo>
                  <a:lnTo>
                    <a:pt x="852" y="771"/>
                  </a:lnTo>
                  <a:lnTo>
                    <a:pt x="821" y="801"/>
                  </a:lnTo>
                  <a:lnTo>
                    <a:pt x="426" y="406"/>
                  </a:lnTo>
                  <a:lnTo>
                    <a:pt x="43" y="789"/>
                  </a:lnTo>
                  <a:lnTo>
                    <a:pt x="43" y="43"/>
                  </a:lnTo>
                  <a:lnTo>
                    <a:pt x="1128" y="43"/>
                  </a:lnTo>
                  <a:lnTo>
                    <a:pt x="1128" y="611"/>
                  </a:lnTo>
                  <a:cubicBezTo>
                    <a:pt x="1131" y="611"/>
                    <a:pt x="1135" y="611"/>
                    <a:pt x="1138" y="611"/>
                  </a:cubicBezTo>
                  <a:cubicBezTo>
                    <a:pt x="1150" y="611"/>
                    <a:pt x="1161" y="612"/>
                    <a:pt x="1171" y="614"/>
                  </a:cubicBezTo>
                  <a:lnTo>
                    <a:pt x="1171" y="0"/>
                  </a:lnTo>
                  <a:lnTo>
                    <a:pt x="0" y="0"/>
                  </a:lnTo>
                  <a:lnTo>
                    <a:pt x="0" y="1102"/>
                  </a:lnTo>
                  <a:lnTo>
                    <a:pt x="1017" y="1102"/>
                  </a:lnTo>
                  <a:lnTo>
                    <a:pt x="1017" y="1001"/>
                  </a:lnTo>
                  <a:cubicBezTo>
                    <a:pt x="1017" y="1001"/>
                    <a:pt x="795" y="872"/>
                    <a:pt x="999" y="668"/>
                  </a:cubicBezTo>
                  <a:close/>
                </a:path>
              </a:pathLst>
            </a:custGeom>
            <a:solidFill>
              <a:srgbClr val="333F5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08B997F-1E3D-F3FA-A44D-C50CF2BAFB0D}"/>
                </a:ext>
              </a:extLst>
            </p:cNvPr>
            <p:cNvGrpSpPr/>
            <p:nvPr/>
          </p:nvGrpSpPr>
          <p:grpSpPr>
            <a:xfrm>
              <a:off x="8985367" y="2276475"/>
              <a:ext cx="185621" cy="180821"/>
              <a:chOff x="6023440" y="352525"/>
              <a:chExt cx="1659714" cy="1616795"/>
            </a:xfrm>
          </p:grpSpPr>
          <p:sp>
            <p:nvSpPr>
              <p:cNvPr id="75" name="Freeform 29">
                <a:extLst>
                  <a:ext uri="{FF2B5EF4-FFF2-40B4-BE49-F238E27FC236}">
                    <a16:creationId xmlns:a16="http://schemas.microsoft.com/office/drawing/2014/main" id="{6B8BC4DE-207F-C86B-ECEE-E8C2B78A2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3440" y="1067919"/>
                <a:ext cx="171695" cy="271854"/>
              </a:xfrm>
              <a:custGeom>
                <a:avLst/>
                <a:gdLst>
                  <a:gd name="T0" fmla="*/ 29 w 47"/>
                  <a:gd name="T1" fmla="*/ 0 h 75"/>
                  <a:gd name="T2" fmla="*/ 29 w 47"/>
                  <a:gd name="T3" fmla="*/ 0 h 75"/>
                  <a:gd name="T4" fmla="*/ 0 w 47"/>
                  <a:gd name="T5" fmla="*/ 29 h 75"/>
                  <a:gd name="T6" fmla="*/ 47 w 47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75">
                    <a:moveTo>
                      <a:pt x="29" y="0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47" y="75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0">
                <a:extLst>
                  <a:ext uri="{FF2B5EF4-FFF2-40B4-BE49-F238E27FC236}">
                    <a16:creationId xmlns:a16="http://schemas.microsoft.com/office/drawing/2014/main" id="{DBBF92EA-FD14-A833-CCDC-04237199B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4522" y="352525"/>
                <a:ext cx="271854" cy="171695"/>
              </a:xfrm>
              <a:custGeom>
                <a:avLst/>
                <a:gdLst>
                  <a:gd name="T0" fmla="*/ 75 w 75"/>
                  <a:gd name="T1" fmla="*/ 47 h 47"/>
                  <a:gd name="T2" fmla="*/ 75 w 75"/>
                  <a:gd name="T3" fmla="*/ 47 h 47"/>
                  <a:gd name="T4" fmla="*/ 29 w 75"/>
                  <a:gd name="T5" fmla="*/ 0 h 47"/>
                  <a:gd name="T6" fmla="*/ 0 w 75"/>
                  <a:gd name="T7" fmla="*/ 2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7">
                    <a:moveTo>
                      <a:pt x="75" y="47"/>
                    </a:moveTo>
                    <a:lnTo>
                      <a:pt x="75" y="47"/>
                    </a:lnTo>
                    <a:lnTo>
                      <a:pt x="29" y="0"/>
                    </a:lnTo>
                    <a:lnTo>
                      <a:pt x="0" y="29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1">
                <a:extLst>
                  <a:ext uri="{FF2B5EF4-FFF2-40B4-BE49-F238E27FC236}">
                    <a16:creationId xmlns:a16="http://schemas.microsoft.com/office/drawing/2014/main" id="{63890BAD-B599-958E-F861-8E707D8BC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0307" y="867609"/>
                <a:ext cx="171695" cy="271854"/>
              </a:xfrm>
              <a:custGeom>
                <a:avLst/>
                <a:gdLst>
                  <a:gd name="T0" fmla="*/ 0 w 47"/>
                  <a:gd name="T1" fmla="*/ 0 h 75"/>
                  <a:gd name="T2" fmla="*/ 0 w 47"/>
                  <a:gd name="T3" fmla="*/ 0 h 75"/>
                  <a:gd name="T4" fmla="*/ 47 w 47"/>
                  <a:gd name="T5" fmla="*/ 46 h 75"/>
                  <a:gd name="T6" fmla="*/ 18 w 47"/>
                  <a:gd name="T7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75">
                    <a:moveTo>
                      <a:pt x="0" y="0"/>
                    </a:moveTo>
                    <a:lnTo>
                      <a:pt x="0" y="0"/>
                    </a:lnTo>
                    <a:lnTo>
                      <a:pt x="47" y="46"/>
                    </a:lnTo>
                    <a:lnTo>
                      <a:pt x="18" y="75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2">
                <a:extLst>
                  <a:ext uri="{FF2B5EF4-FFF2-40B4-BE49-F238E27FC236}">
                    <a16:creationId xmlns:a16="http://schemas.microsoft.com/office/drawing/2014/main" id="{635F7D65-7CE3-1349-072D-B1C6251CB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8524" y="1683162"/>
                <a:ext cx="271854" cy="157391"/>
              </a:xfrm>
              <a:custGeom>
                <a:avLst/>
                <a:gdLst>
                  <a:gd name="T0" fmla="*/ 0 w 75"/>
                  <a:gd name="T1" fmla="*/ 0 h 46"/>
                  <a:gd name="T2" fmla="*/ 0 w 75"/>
                  <a:gd name="T3" fmla="*/ 0 h 46"/>
                  <a:gd name="T4" fmla="*/ 46 w 75"/>
                  <a:gd name="T5" fmla="*/ 46 h 46"/>
                  <a:gd name="T6" fmla="*/ 75 w 75"/>
                  <a:gd name="T7" fmla="*/ 1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" h="46">
                    <a:moveTo>
                      <a:pt x="0" y="0"/>
                    </a:moveTo>
                    <a:lnTo>
                      <a:pt x="0" y="0"/>
                    </a:lnTo>
                    <a:lnTo>
                      <a:pt x="46" y="46"/>
                    </a:lnTo>
                    <a:lnTo>
                      <a:pt x="75" y="17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3">
                <a:extLst>
                  <a:ext uri="{FF2B5EF4-FFF2-40B4-BE49-F238E27FC236}">
                    <a16:creationId xmlns:a16="http://schemas.microsoft.com/office/drawing/2014/main" id="{5B687ED9-D71C-3043-35E5-A85F082B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2374" y="1482852"/>
                <a:ext cx="500780" cy="486468"/>
              </a:xfrm>
              <a:custGeom>
                <a:avLst/>
                <a:gdLst>
                  <a:gd name="T0" fmla="*/ 125 w 136"/>
                  <a:gd name="T1" fmla="*/ 120 h 132"/>
                  <a:gd name="T2" fmla="*/ 125 w 136"/>
                  <a:gd name="T3" fmla="*/ 120 h 132"/>
                  <a:gd name="T4" fmla="*/ 125 w 136"/>
                  <a:gd name="T5" fmla="*/ 120 h 132"/>
                  <a:gd name="T6" fmla="*/ 124 w 136"/>
                  <a:gd name="T7" fmla="*/ 80 h 132"/>
                  <a:gd name="T8" fmla="*/ 40 w 136"/>
                  <a:gd name="T9" fmla="*/ 0 h 132"/>
                  <a:gd name="T10" fmla="*/ 0 w 136"/>
                  <a:gd name="T11" fmla="*/ 41 h 132"/>
                  <a:gd name="T12" fmla="*/ 84 w 136"/>
                  <a:gd name="T13" fmla="*/ 121 h 132"/>
                  <a:gd name="T14" fmla="*/ 125 w 136"/>
                  <a:gd name="T15" fmla="*/ 120 h 132"/>
                  <a:gd name="T16" fmla="*/ 125 w 136"/>
                  <a:gd name="T17" fmla="*/ 12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" h="132">
                    <a:moveTo>
                      <a:pt x="125" y="120"/>
                    </a:moveTo>
                    <a:lnTo>
                      <a:pt x="125" y="120"/>
                    </a:lnTo>
                    <a:lnTo>
                      <a:pt x="125" y="120"/>
                    </a:lnTo>
                    <a:cubicBezTo>
                      <a:pt x="136" y="109"/>
                      <a:pt x="135" y="91"/>
                      <a:pt x="124" y="80"/>
                    </a:cubicBezTo>
                    <a:lnTo>
                      <a:pt x="40" y="0"/>
                    </a:lnTo>
                    <a:lnTo>
                      <a:pt x="0" y="41"/>
                    </a:lnTo>
                    <a:lnTo>
                      <a:pt x="84" y="121"/>
                    </a:lnTo>
                    <a:cubicBezTo>
                      <a:pt x="96" y="132"/>
                      <a:pt x="114" y="131"/>
                      <a:pt x="125" y="120"/>
                    </a:cubicBezTo>
                    <a:lnTo>
                      <a:pt x="125" y="12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34">
                <a:extLst>
                  <a:ext uri="{FF2B5EF4-FFF2-40B4-BE49-F238E27FC236}">
                    <a16:creationId xmlns:a16="http://schemas.microsoft.com/office/drawing/2014/main" id="{635029A9-627C-AF90-8DC3-A952755CD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9598" y="638683"/>
                <a:ext cx="958632" cy="958632"/>
              </a:xfrm>
              <a:custGeom>
                <a:avLst/>
                <a:gdLst>
                  <a:gd name="T0" fmla="*/ 50 w 268"/>
                  <a:gd name="T1" fmla="*/ 222 h 268"/>
                  <a:gd name="T2" fmla="*/ 50 w 268"/>
                  <a:gd name="T3" fmla="*/ 222 h 268"/>
                  <a:gd name="T4" fmla="*/ 222 w 268"/>
                  <a:gd name="T5" fmla="*/ 218 h 268"/>
                  <a:gd name="T6" fmla="*/ 217 w 268"/>
                  <a:gd name="T7" fmla="*/ 46 h 268"/>
                  <a:gd name="T8" fmla="*/ 46 w 268"/>
                  <a:gd name="T9" fmla="*/ 50 h 268"/>
                  <a:gd name="T10" fmla="*/ 50 w 268"/>
                  <a:gd name="T11" fmla="*/ 222 h 268"/>
                  <a:gd name="T12" fmla="*/ 50 w 268"/>
                  <a:gd name="T13" fmla="*/ 222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" h="268">
                    <a:moveTo>
                      <a:pt x="50" y="222"/>
                    </a:moveTo>
                    <a:lnTo>
                      <a:pt x="50" y="222"/>
                    </a:lnTo>
                    <a:cubicBezTo>
                      <a:pt x="99" y="268"/>
                      <a:pt x="175" y="266"/>
                      <a:pt x="222" y="218"/>
                    </a:cubicBezTo>
                    <a:cubicBezTo>
                      <a:pt x="268" y="169"/>
                      <a:pt x="266" y="92"/>
                      <a:pt x="217" y="46"/>
                    </a:cubicBezTo>
                    <a:cubicBezTo>
                      <a:pt x="169" y="0"/>
                      <a:pt x="92" y="2"/>
                      <a:pt x="46" y="50"/>
                    </a:cubicBezTo>
                    <a:cubicBezTo>
                      <a:pt x="0" y="99"/>
                      <a:pt x="1" y="176"/>
                      <a:pt x="50" y="222"/>
                    </a:cubicBezTo>
                    <a:lnTo>
                      <a:pt x="50" y="222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7272C936-A1DE-82FF-5664-EFF8B1E90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8453" y="1454236"/>
                <a:ext cx="157391" cy="157391"/>
              </a:xfrm>
              <a:custGeom>
                <a:avLst/>
                <a:gdLst>
                  <a:gd name="T0" fmla="*/ 44 w 44"/>
                  <a:gd name="T1" fmla="*/ 42 h 42"/>
                  <a:gd name="T2" fmla="*/ 44 w 44"/>
                  <a:gd name="T3" fmla="*/ 42 h 42"/>
                  <a:gd name="T4" fmla="*/ 0 w 44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42">
                    <a:moveTo>
                      <a:pt x="44" y="42"/>
                    </a:moveTo>
                    <a:lnTo>
                      <a:pt x="44" y="42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1FEDA3BA-507D-3725-3347-793431C7E9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9997" y="1368389"/>
                <a:ext cx="157391" cy="157391"/>
              </a:xfrm>
              <a:custGeom>
                <a:avLst/>
                <a:gdLst>
                  <a:gd name="T0" fmla="*/ 44 w 44"/>
                  <a:gd name="T1" fmla="*/ 42 h 42"/>
                  <a:gd name="T2" fmla="*/ 44 w 44"/>
                  <a:gd name="T3" fmla="*/ 42 h 42"/>
                  <a:gd name="T4" fmla="*/ 0 w 44"/>
                  <a:gd name="T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" h="42">
                    <a:moveTo>
                      <a:pt x="44" y="42"/>
                    </a:moveTo>
                    <a:lnTo>
                      <a:pt x="44" y="42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37">
                <a:extLst>
                  <a:ext uri="{FF2B5EF4-FFF2-40B4-BE49-F238E27FC236}">
                    <a16:creationId xmlns:a16="http://schemas.microsoft.com/office/drawing/2014/main" id="{EC809442-D8B6-2560-2F1C-ED3FFD4E4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906" y="767458"/>
                <a:ext cx="701091" cy="701091"/>
              </a:xfrm>
              <a:custGeom>
                <a:avLst/>
                <a:gdLst>
                  <a:gd name="T0" fmla="*/ 117 w 195"/>
                  <a:gd name="T1" fmla="*/ 185 h 195"/>
                  <a:gd name="T2" fmla="*/ 117 w 195"/>
                  <a:gd name="T3" fmla="*/ 185 h 195"/>
                  <a:gd name="T4" fmla="*/ 185 w 195"/>
                  <a:gd name="T5" fmla="*/ 79 h 195"/>
                  <a:gd name="T6" fmla="*/ 78 w 195"/>
                  <a:gd name="T7" fmla="*/ 11 h 195"/>
                  <a:gd name="T8" fmla="*/ 11 w 195"/>
                  <a:gd name="T9" fmla="*/ 117 h 195"/>
                  <a:gd name="T10" fmla="*/ 117 w 195"/>
                  <a:gd name="T11" fmla="*/ 185 h 195"/>
                  <a:gd name="T12" fmla="*/ 117 w 195"/>
                  <a:gd name="T13" fmla="*/ 18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5" h="195">
                    <a:moveTo>
                      <a:pt x="117" y="185"/>
                    </a:moveTo>
                    <a:lnTo>
                      <a:pt x="117" y="185"/>
                    </a:lnTo>
                    <a:cubicBezTo>
                      <a:pt x="165" y="174"/>
                      <a:pt x="195" y="126"/>
                      <a:pt x="185" y="79"/>
                    </a:cubicBezTo>
                    <a:cubicBezTo>
                      <a:pt x="174" y="31"/>
                      <a:pt x="126" y="0"/>
                      <a:pt x="78" y="11"/>
                    </a:cubicBezTo>
                    <a:cubicBezTo>
                      <a:pt x="30" y="22"/>
                      <a:pt x="0" y="69"/>
                      <a:pt x="11" y="117"/>
                    </a:cubicBezTo>
                    <a:cubicBezTo>
                      <a:pt x="22" y="165"/>
                      <a:pt x="69" y="195"/>
                      <a:pt x="117" y="185"/>
                    </a:cubicBezTo>
                    <a:lnTo>
                      <a:pt x="117" y="185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8">
                <a:extLst>
                  <a:ext uri="{FF2B5EF4-FFF2-40B4-BE49-F238E27FC236}">
                    <a16:creationId xmlns:a16="http://schemas.microsoft.com/office/drawing/2014/main" id="{21AC685C-3C19-2D6F-7DB5-EECEC459E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5755" y="924840"/>
                <a:ext cx="372005" cy="372005"/>
              </a:xfrm>
              <a:custGeom>
                <a:avLst/>
                <a:gdLst>
                  <a:gd name="T0" fmla="*/ 6 w 103"/>
                  <a:gd name="T1" fmla="*/ 32 h 103"/>
                  <a:gd name="T2" fmla="*/ 6 w 103"/>
                  <a:gd name="T3" fmla="*/ 32 h 103"/>
                  <a:gd name="T4" fmla="*/ 32 w 103"/>
                  <a:gd name="T5" fmla="*/ 32 h 103"/>
                  <a:gd name="T6" fmla="*/ 32 w 103"/>
                  <a:gd name="T7" fmla="*/ 6 h 103"/>
                  <a:gd name="T8" fmla="*/ 38 w 103"/>
                  <a:gd name="T9" fmla="*/ 0 h 103"/>
                  <a:gd name="T10" fmla="*/ 66 w 103"/>
                  <a:gd name="T11" fmla="*/ 0 h 103"/>
                  <a:gd name="T12" fmla="*/ 72 w 103"/>
                  <a:gd name="T13" fmla="*/ 6 h 103"/>
                  <a:gd name="T14" fmla="*/ 72 w 103"/>
                  <a:gd name="T15" fmla="*/ 32 h 103"/>
                  <a:gd name="T16" fmla="*/ 97 w 103"/>
                  <a:gd name="T17" fmla="*/ 32 h 103"/>
                  <a:gd name="T18" fmla="*/ 103 w 103"/>
                  <a:gd name="T19" fmla="*/ 38 h 103"/>
                  <a:gd name="T20" fmla="*/ 103 w 103"/>
                  <a:gd name="T21" fmla="*/ 66 h 103"/>
                  <a:gd name="T22" fmla="*/ 97 w 103"/>
                  <a:gd name="T23" fmla="*/ 72 h 103"/>
                  <a:gd name="T24" fmla="*/ 72 w 103"/>
                  <a:gd name="T25" fmla="*/ 72 h 103"/>
                  <a:gd name="T26" fmla="*/ 72 w 103"/>
                  <a:gd name="T27" fmla="*/ 98 h 103"/>
                  <a:gd name="T28" fmla="*/ 66 w 103"/>
                  <a:gd name="T29" fmla="*/ 103 h 103"/>
                  <a:gd name="T30" fmla="*/ 38 w 103"/>
                  <a:gd name="T31" fmla="*/ 103 h 103"/>
                  <a:gd name="T32" fmla="*/ 32 w 103"/>
                  <a:gd name="T33" fmla="*/ 98 h 103"/>
                  <a:gd name="T34" fmla="*/ 32 w 103"/>
                  <a:gd name="T35" fmla="*/ 72 h 103"/>
                  <a:gd name="T36" fmla="*/ 6 w 103"/>
                  <a:gd name="T37" fmla="*/ 72 h 103"/>
                  <a:gd name="T38" fmla="*/ 0 w 103"/>
                  <a:gd name="T39" fmla="*/ 66 h 103"/>
                  <a:gd name="T40" fmla="*/ 0 w 103"/>
                  <a:gd name="T41" fmla="*/ 38 h 103"/>
                  <a:gd name="T42" fmla="*/ 6 w 103"/>
                  <a:gd name="T43" fmla="*/ 32 h 103"/>
                  <a:gd name="T44" fmla="*/ 6 w 103"/>
                  <a:gd name="T45" fmla="*/ 3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3" h="103">
                    <a:moveTo>
                      <a:pt x="6" y="32"/>
                    </a:moveTo>
                    <a:lnTo>
                      <a:pt x="6" y="32"/>
                    </a:lnTo>
                    <a:lnTo>
                      <a:pt x="32" y="32"/>
                    </a:lnTo>
                    <a:lnTo>
                      <a:pt x="32" y="6"/>
                    </a:lnTo>
                    <a:cubicBezTo>
                      <a:pt x="32" y="3"/>
                      <a:pt x="34" y="0"/>
                      <a:pt x="38" y="0"/>
                    </a:cubicBezTo>
                    <a:lnTo>
                      <a:pt x="66" y="0"/>
                    </a:lnTo>
                    <a:cubicBezTo>
                      <a:pt x="69" y="0"/>
                      <a:pt x="72" y="3"/>
                      <a:pt x="72" y="6"/>
                    </a:cubicBezTo>
                    <a:lnTo>
                      <a:pt x="72" y="32"/>
                    </a:lnTo>
                    <a:lnTo>
                      <a:pt x="97" y="32"/>
                    </a:lnTo>
                    <a:cubicBezTo>
                      <a:pt x="101" y="32"/>
                      <a:pt x="103" y="34"/>
                      <a:pt x="103" y="38"/>
                    </a:cubicBezTo>
                    <a:lnTo>
                      <a:pt x="103" y="66"/>
                    </a:lnTo>
                    <a:cubicBezTo>
                      <a:pt x="103" y="69"/>
                      <a:pt x="101" y="72"/>
                      <a:pt x="97" y="72"/>
                    </a:cubicBezTo>
                    <a:lnTo>
                      <a:pt x="72" y="72"/>
                    </a:lnTo>
                    <a:lnTo>
                      <a:pt x="72" y="98"/>
                    </a:lnTo>
                    <a:cubicBezTo>
                      <a:pt x="72" y="101"/>
                      <a:pt x="69" y="103"/>
                      <a:pt x="66" y="103"/>
                    </a:cubicBezTo>
                    <a:lnTo>
                      <a:pt x="38" y="103"/>
                    </a:lnTo>
                    <a:cubicBezTo>
                      <a:pt x="34" y="103"/>
                      <a:pt x="32" y="101"/>
                      <a:pt x="32" y="98"/>
                    </a:cubicBezTo>
                    <a:lnTo>
                      <a:pt x="32" y="72"/>
                    </a:lnTo>
                    <a:lnTo>
                      <a:pt x="6" y="72"/>
                    </a:lnTo>
                    <a:cubicBezTo>
                      <a:pt x="3" y="72"/>
                      <a:pt x="0" y="69"/>
                      <a:pt x="0" y="66"/>
                    </a:cubicBezTo>
                    <a:lnTo>
                      <a:pt x="0" y="38"/>
                    </a:lnTo>
                    <a:cubicBezTo>
                      <a:pt x="0" y="34"/>
                      <a:pt x="3" y="32"/>
                      <a:pt x="6" y="32"/>
                    </a:cubicBezTo>
                    <a:lnTo>
                      <a:pt x="6" y="32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33F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2181504-798A-641F-C85C-20D51B4943D4}"/>
              </a:ext>
            </a:extLst>
          </p:cNvPr>
          <p:cNvGrpSpPr/>
          <p:nvPr/>
        </p:nvGrpSpPr>
        <p:grpSpPr>
          <a:xfrm>
            <a:off x="10216554" y="4640232"/>
            <a:ext cx="1078649" cy="495996"/>
            <a:chOff x="10417196" y="5167840"/>
            <a:chExt cx="749739" cy="34475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EBCE7C9-0429-7AD0-F811-184E4E5492DE}"/>
                </a:ext>
              </a:extLst>
            </p:cNvPr>
            <p:cNvSpPr/>
            <p:nvPr/>
          </p:nvSpPr>
          <p:spPr>
            <a:xfrm>
              <a:off x="10417196" y="5209706"/>
              <a:ext cx="749739" cy="254612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D2FE440-0DF6-B7C1-556D-F437111EFA14}"/>
                </a:ext>
              </a:extLst>
            </p:cNvPr>
            <p:cNvGrpSpPr/>
            <p:nvPr/>
          </p:nvGrpSpPr>
          <p:grpSpPr>
            <a:xfrm>
              <a:off x="10430854" y="5230442"/>
              <a:ext cx="334382" cy="210714"/>
              <a:chOff x="10467523" y="5223299"/>
              <a:chExt cx="358865" cy="226142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243700F-012B-BB09-C970-E44672B02E2F}"/>
                  </a:ext>
                </a:extLst>
              </p:cNvPr>
              <p:cNvSpPr/>
              <p:nvPr/>
            </p:nvSpPr>
            <p:spPr>
              <a:xfrm>
                <a:off x="10708595" y="5305706"/>
                <a:ext cx="117793" cy="143670"/>
              </a:xfrm>
              <a:custGeom>
                <a:avLst/>
                <a:gdLst>
                  <a:gd name="connsiteX0" fmla="*/ 116560 w 117793"/>
                  <a:gd name="connsiteY0" fmla="*/ 130897 h 143670"/>
                  <a:gd name="connsiteX1" fmla="*/ 36775 w 117793"/>
                  <a:gd name="connsiteY1" fmla="*/ 3730 h 143670"/>
                  <a:gd name="connsiteX2" fmla="*/ 30072 w 117793"/>
                  <a:gd name="connsiteY2" fmla="*/ 0 h 143670"/>
                  <a:gd name="connsiteX3" fmla="*/ 23312 w 117793"/>
                  <a:gd name="connsiteY3" fmla="*/ 3730 h 143670"/>
                  <a:gd name="connsiteX4" fmla="*/ 0 w 117793"/>
                  <a:gd name="connsiteY4" fmla="*/ 41146 h 143670"/>
                  <a:gd name="connsiteX5" fmla="*/ 50004 w 117793"/>
                  <a:gd name="connsiteY5" fmla="*/ 122038 h 143670"/>
                  <a:gd name="connsiteX6" fmla="*/ 52452 w 117793"/>
                  <a:gd name="connsiteY6" fmla="*/ 143660 h 143670"/>
                  <a:gd name="connsiteX7" fmla="*/ 108983 w 117793"/>
                  <a:gd name="connsiteY7" fmla="*/ 143660 h 143670"/>
                  <a:gd name="connsiteX8" fmla="*/ 117783 w 117793"/>
                  <a:gd name="connsiteY8" fmla="*/ 135696 h 143670"/>
                  <a:gd name="connsiteX9" fmla="*/ 116560 w 117793"/>
                  <a:gd name="connsiteY9" fmla="*/ 130897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793" h="143670">
                    <a:moveTo>
                      <a:pt x="116560" y="130897"/>
                    </a:moveTo>
                    <a:lnTo>
                      <a:pt x="36775" y="3730"/>
                    </a:lnTo>
                    <a:cubicBezTo>
                      <a:pt x="35347" y="1399"/>
                      <a:pt x="32805" y="-15"/>
                      <a:pt x="30072" y="0"/>
                    </a:cubicBezTo>
                    <a:cubicBezTo>
                      <a:pt x="27327" y="-1"/>
                      <a:pt x="24774" y="1408"/>
                      <a:pt x="23312" y="3730"/>
                    </a:cubicBezTo>
                    <a:lnTo>
                      <a:pt x="0" y="41146"/>
                    </a:lnTo>
                    <a:lnTo>
                      <a:pt x="50004" y="122038"/>
                    </a:lnTo>
                    <a:cubicBezTo>
                      <a:pt x="54236" y="128437"/>
                      <a:pt x="55145" y="136476"/>
                      <a:pt x="52452" y="143660"/>
                    </a:cubicBezTo>
                    <a:lnTo>
                      <a:pt x="108983" y="143660"/>
                    </a:lnTo>
                    <a:cubicBezTo>
                      <a:pt x="113612" y="143891"/>
                      <a:pt x="117553" y="140326"/>
                      <a:pt x="117783" y="135696"/>
                    </a:cubicBezTo>
                    <a:cubicBezTo>
                      <a:pt x="117868" y="134010"/>
                      <a:pt x="117441" y="132337"/>
                      <a:pt x="116560" y="130897"/>
                    </a:cubicBez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AB96B52-472F-0106-9F8B-4737ADE73546}"/>
                  </a:ext>
                </a:extLst>
              </p:cNvPr>
              <p:cNvSpPr/>
              <p:nvPr/>
            </p:nvSpPr>
            <p:spPr>
              <a:xfrm>
                <a:off x="10467523" y="5227898"/>
                <a:ext cx="272337" cy="221543"/>
              </a:xfrm>
              <a:custGeom>
                <a:avLst/>
                <a:gdLst>
                  <a:gd name="connsiteX0" fmla="*/ 270795 w 272337"/>
                  <a:gd name="connsiteY0" fmla="*/ 209462 h 221543"/>
                  <a:gd name="connsiteX1" fmla="*/ 144037 w 272337"/>
                  <a:gd name="connsiteY1" fmla="*/ 3210 h 221543"/>
                  <a:gd name="connsiteX2" fmla="*/ 137218 w 272337"/>
                  <a:gd name="connsiteY2" fmla="*/ 5 h 221543"/>
                  <a:gd name="connsiteX3" fmla="*/ 136169 w 272337"/>
                  <a:gd name="connsiteY3" fmla="*/ 5 h 221543"/>
                  <a:gd name="connsiteX4" fmla="*/ 135120 w 272337"/>
                  <a:gd name="connsiteY4" fmla="*/ 5 h 221543"/>
                  <a:gd name="connsiteX5" fmla="*/ 128301 w 272337"/>
                  <a:gd name="connsiteY5" fmla="*/ 3210 h 221543"/>
                  <a:gd name="connsiteX6" fmla="*/ 1543 w 272337"/>
                  <a:gd name="connsiteY6" fmla="*/ 209462 h 221543"/>
                  <a:gd name="connsiteX7" fmla="*/ 902 w 272337"/>
                  <a:gd name="connsiteY7" fmla="*/ 218029 h 221543"/>
                  <a:gd name="connsiteX8" fmla="*/ 7953 w 272337"/>
                  <a:gd name="connsiteY8" fmla="*/ 221468 h 221543"/>
                  <a:gd name="connsiteX9" fmla="*/ 264384 w 272337"/>
                  <a:gd name="connsiteY9" fmla="*/ 221468 h 221543"/>
                  <a:gd name="connsiteX10" fmla="*/ 271436 w 272337"/>
                  <a:gd name="connsiteY10" fmla="*/ 218029 h 221543"/>
                  <a:gd name="connsiteX11" fmla="*/ 270795 w 272337"/>
                  <a:gd name="connsiteY11" fmla="*/ 209462 h 221543"/>
                  <a:gd name="connsiteX12" fmla="*/ 157383 w 272337"/>
                  <a:gd name="connsiteY12" fmla="*/ 99838 h 221543"/>
                  <a:gd name="connsiteX13" fmla="*/ 137218 w 272337"/>
                  <a:gd name="connsiteY13" fmla="*/ 117788 h 221543"/>
                  <a:gd name="connsiteX14" fmla="*/ 117053 w 272337"/>
                  <a:gd name="connsiteY14" fmla="*/ 99838 h 221543"/>
                  <a:gd name="connsiteX15" fmla="*/ 83717 w 272337"/>
                  <a:gd name="connsiteY15" fmla="*/ 120003 h 221543"/>
                  <a:gd name="connsiteX16" fmla="*/ 136169 w 272337"/>
                  <a:gd name="connsiteY16" fmla="*/ 34972 h 221543"/>
                  <a:gd name="connsiteX17" fmla="*/ 187222 w 272337"/>
                  <a:gd name="connsiteY17" fmla="*/ 117788 h 2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2337" h="221543">
                    <a:moveTo>
                      <a:pt x="270795" y="209462"/>
                    </a:moveTo>
                    <a:lnTo>
                      <a:pt x="144037" y="3210"/>
                    </a:lnTo>
                    <a:cubicBezTo>
                      <a:pt x="142410" y="1109"/>
                      <a:pt x="139874" y="-83"/>
                      <a:pt x="137218" y="5"/>
                    </a:cubicBezTo>
                    <a:lnTo>
                      <a:pt x="136169" y="5"/>
                    </a:lnTo>
                    <a:lnTo>
                      <a:pt x="135120" y="5"/>
                    </a:lnTo>
                    <a:cubicBezTo>
                      <a:pt x="132464" y="-83"/>
                      <a:pt x="129928" y="1109"/>
                      <a:pt x="128301" y="3210"/>
                    </a:cubicBezTo>
                    <a:lnTo>
                      <a:pt x="1543" y="209462"/>
                    </a:lnTo>
                    <a:cubicBezTo>
                      <a:pt x="-253" y="211975"/>
                      <a:pt x="-500" y="215278"/>
                      <a:pt x="902" y="218029"/>
                    </a:cubicBezTo>
                    <a:cubicBezTo>
                      <a:pt x="2315" y="220522"/>
                      <a:pt x="5118" y="221889"/>
                      <a:pt x="7953" y="221468"/>
                    </a:cubicBezTo>
                    <a:lnTo>
                      <a:pt x="264384" y="221468"/>
                    </a:lnTo>
                    <a:cubicBezTo>
                      <a:pt x="267220" y="221889"/>
                      <a:pt x="270022" y="220522"/>
                      <a:pt x="271436" y="218029"/>
                    </a:cubicBezTo>
                    <a:cubicBezTo>
                      <a:pt x="272838" y="215278"/>
                      <a:pt x="272591" y="211975"/>
                      <a:pt x="270795" y="209462"/>
                    </a:cubicBezTo>
                    <a:close/>
                    <a:moveTo>
                      <a:pt x="157383" y="99838"/>
                    </a:moveTo>
                    <a:lnTo>
                      <a:pt x="137218" y="117788"/>
                    </a:lnTo>
                    <a:lnTo>
                      <a:pt x="117053" y="99838"/>
                    </a:lnTo>
                    <a:lnTo>
                      <a:pt x="83717" y="120003"/>
                    </a:lnTo>
                    <a:lnTo>
                      <a:pt x="136169" y="34972"/>
                    </a:lnTo>
                    <a:lnTo>
                      <a:pt x="187222" y="117788"/>
                    </a:ln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741787B-82C7-11BF-35BC-BEA86AA110D0}"/>
                  </a:ext>
                </a:extLst>
              </p:cNvPr>
              <p:cNvSpPr/>
              <p:nvPr/>
            </p:nvSpPr>
            <p:spPr>
              <a:xfrm>
                <a:off x="10679515" y="5223299"/>
                <a:ext cx="34967" cy="34967"/>
              </a:xfrm>
              <a:custGeom>
                <a:avLst/>
                <a:gdLst>
                  <a:gd name="connsiteX0" fmla="*/ 34968 w 34967"/>
                  <a:gd name="connsiteY0" fmla="*/ 17484 h 34967"/>
                  <a:gd name="connsiteX1" fmla="*/ 17484 w 34967"/>
                  <a:gd name="connsiteY1" fmla="*/ 34968 h 34967"/>
                  <a:gd name="connsiteX2" fmla="*/ 0 w 34967"/>
                  <a:gd name="connsiteY2" fmla="*/ 17484 h 34967"/>
                  <a:gd name="connsiteX3" fmla="*/ 17484 w 34967"/>
                  <a:gd name="connsiteY3" fmla="*/ 0 h 34967"/>
                  <a:gd name="connsiteX4" fmla="*/ 34968 w 34967"/>
                  <a:gd name="connsiteY4" fmla="*/ 17484 h 3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67" h="34967">
                    <a:moveTo>
                      <a:pt x="34968" y="17484"/>
                    </a:moveTo>
                    <a:cubicBezTo>
                      <a:pt x="34968" y="27140"/>
                      <a:pt x="27140" y="34968"/>
                      <a:pt x="17484" y="34968"/>
                    </a:cubicBezTo>
                    <a:cubicBezTo>
                      <a:pt x="7828" y="34968"/>
                      <a:pt x="0" y="27140"/>
                      <a:pt x="0" y="17484"/>
                    </a:cubicBezTo>
                    <a:cubicBezTo>
                      <a:pt x="0" y="7828"/>
                      <a:pt x="7828" y="0"/>
                      <a:pt x="17484" y="0"/>
                    </a:cubicBezTo>
                    <a:cubicBezTo>
                      <a:pt x="27140" y="0"/>
                      <a:pt x="34968" y="7828"/>
                      <a:pt x="34968" y="174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635C69-5607-F427-E12E-62A1AC0CB36B}"/>
                </a:ext>
              </a:extLst>
            </p:cNvPr>
            <p:cNvGrpSpPr/>
            <p:nvPr/>
          </p:nvGrpSpPr>
          <p:grpSpPr>
            <a:xfrm>
              <a:off x="10816549" y="5231084"/>
              <a:ext cx="334382" cy="210714"/>
              <a:chOff x="10467523" y="5223299"/>
              <a:chExt cx="358865" cy="226142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CC46AF7-022B-70AD-3C8F-0075A928CDA9}"/>
                  </a:ext>
                </a:extLst>
              </p:cNvPr>
              <p:cNvSpPr/>
              <p:nvPr/>
            </p:nvSpPr>
            <p:spPr>
              <a:xfrm>
                <a:off x="10708595" y="5305706"/>
                <a:ext cx="117793" cy="143670"/>
              </a:xfrm>
              <a:custGeom>
                <a:avLst/>
                <a:gdLst>
                  <a:gd name="connsiteX0" fmla="*/ 116560 w 117793"/>
                  <a:gd name="connsiteY0" fmla="*/ 130897 h 143670"/>
                  <a:gd name="connsiteX1" fmla="*/ 36775 w 117793"/>
                  <a:gd name="connsiteY1" fmla="*/ 3730 h 143670"/>
                  <a:gd name="connsiteX2" fmla="*/ 30072 w 117793"/>
                  <a:gd name="connsiteY2" fmla="*/ 0 h 143670"/>
                  <a:gd name="connsiteX3" fmla="*/ 23312 w 117793"/>
                  <a:gd name="connsiteY3" fmla="*/ 3730 h 143670"/>
                  <a:gd name="connsiteX4" fmla="*/ 0 w 117793"/>
                  <a:gd name="connsiteY4" fmla="*/ 41146 h 143670"/>
                  <a:gd name="connsiteX5" fmla="*/ 50004 w 117793"/>
                  <a:gd name="connsiteY5" fmla="*/ 122038 h 143670"/>
                  <a:gd name="connsiteX6" fmla="*/ 52452 w 117793"/>
                  <a:gd name="connsiteY6" fmla="*/ 143660 h 143670"/>
                  <a:gd name="connsiteX7" fmla="*/ 108983 w 117793"/>
                  <a:gd name="connsiteY7" fmla="*/ 143660 h 143670"/>
                  <a:gd name="connsiteX8" fmla="*/ 117783 w 117793"/>
                  <a:gd name="connsiteY8" fmla="*/ 135696 h 143670"/>
                  <a:gd name="connsiteX9" fmla="*/ 116560 w 117793"/>
                  <a:gd name="connsiteY9" fmla="*/ 130897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7793" h="143670">
                    <a:moveTo>
                      <a:pt x="116560" y="130897"/>
                    </a:moveTo>
                    <a:lnTo>
                      <a:pt x="36775" y="3730"/>
                    </a:lnTo>
                    <a:cubicBezTo>
                      <a:pt x="35347" y="1399"/>
                      <a:pt x="32805" y="-15"/>
                      <a:pt x="30072" y="0"/>
                    </a:cubicBezTo>
                    <a:cubicBezTo>
                      <a:pt x="27327" y="-1"/>
                      <a:pt x="24774" y="1408"/>
                      <a:pt x="23312" y="3730"/>
                    </a:cubicBezTo>
                    <a:lnTo>
                      <a:pt x="0" y="41146"/>
                    </a:lnTo>
                    <a:lnTo>
                      <a:pt x="50004" y="122038"/>
                    </a:lnTo>
                    <a:cubicBezTo>
                      <a:pt x="54236" y="128437"/>
                      <a:pt x="55145" y="136476"/>
                      <a:pt x="52452" y="143660"/>
                    </a:cubicBezTo>
                    <a:lnTo>
                      <a:pt x="108983" y="143660"/>
                    </a:lnTo>
                    <a:cubicBezTo>
                      <a:pt x="113612" y="143891"/>
                      <a:pt x="117553" y="140326"/>
                      <a:pt x="117783" y="135696"/>
                    </a:cubicBezTo>
                    <a:cubicBezTo>
                      <a:pt x="117868" y="134010"/>
                      <a:pt x="117441" y="132337"/>
                      <a:pt x="116560" y="130897"/>
                    </a:cubicBez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73933093-F2C7-9720-FED9-CABD46F27FE6}"/>
                  </a:ext>
                </a:extLst>
              </p:cNvPr>
              <p:cNvSpPr/>
              <p:nvPr/>
            </p:nvSpPr>
            <p:spPr>
              <a:xfrm>
                <a:off x="10467523" y="5227898"/>
                <a:ext cx="272337" cy="221543"/>
              </a:xfrm>
              <a:custGeom>
                <a:avLst/>
                <a:gdLst>
                  <a:gd name="connsiteX0" fmla="*/ 270795 w 272337"/>
                  <a:gd name="connsiteY0" fmla="*/ 209462 h 221543"/>
                  <a:gd name="connsiteX1" fmla="*/ 144037 w 272337"/>
                  <a:gd name="connsiteY1" fmla="*/ 3210 h 221543"/>
                  <a:gd name="connsiteX2" fmla="*/ 137218 w 272337"/>
                  <a:gd name="connsiteY2" fmla="*/ 5 h 221543"/>
                  <a:gd name="connsiteX3" fmla="*/ 136169 w 272337"/>
                  <a:gd name="connsiteY3" fmla="*/ 5 h 221543"/>
                  <a:gd name="connsiteX4" fmla="*/ 135120 w 272337"/>
                  <a:gd name="connsiteY4" fmla="*/ 5 h 221543"/>
                  <a:gd name="connsiteX5" fmla="*/ 128301 w 272337"/>
                  <a:gd name="connsiteY5" fmla="*/ 3210 h 221543"/>
                  <a:gd name="connsiteX6" fmla="*/ 1543 w 272337"/>
                  <a:gd name="connsiteY6" fmla="*/ 209462 h 221543"/>
                  <a:gd name="connsiteX7" fmla="*/ 902 w 272337"/>
                  <a:gd name="connsiteY7" fmla="*/ 218029 h 221543"/>
                  <a:gd name="connsiteX8" fmla="*/ 7953 w 272337"/>
                  <a:gd name="connsiteY8" fmla="*/ 221468 h 221543"/>
                  <a:gd name="connsiteX9" fmla="*/ 264384 w 272337"/>
                  <a:gd name="connsiteY9" fmla="*/ 221468 h 221543"/>
                  <a:gd name="connsiteX10" fmla="*/ 271436 w 272337"/>
                  <a:gd name="connsiteY10" fmla="*/ 218029 h 221543"/>
                  <a:gd name="connsiteX11" fmla="*/ 270795 w 272337"/>
                  <a:gd name="connsiteY11" fmla="*/ 209462 h 221543"/>
                  <a:gd name="connsiteX12" fmla="*/ 157383 w 272337"/>
                  <a:gd name="connsiteY12" fmla="*/ 99838 h 221543"/>
                  <a:gd name="connsiteX13" fmla="*/ 137218 w 272337"/>
                  <a:gd name="connsiteY13" fmla="*/ 117788 h 221543"/>
                  <a:gd name="connsiteX14" fmla="*/ 117053 w 272337"/>
                  <a:gd name="connsiteY14" fmla="*/ 99838 h 221543"/>
                  <a:gd name="connsiteX15" fmla="*/ 83717 w 272337"/>
                  <a:gd name="connsiteY15" fmla="*/ 120003 h 221543"/>
                  <a:gd name="connsiteX16" fmla="*/ 136169 w 272337"/>
                  <a:gd name="connsiteY16" fmla="*/ 34972 h 221543"/>
                  <a:gd name="connsiteX17" fmla="*/ 187222 w 272337"/>
                  <a:gd name="connsiteY17" fmla="*/ 117788 h 2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2337" h="221543">
                    <a:moveTo>
                      <a:pt x="270795" y="209462"/>
                    </a:moveTo>
                    <a:lnTo>
                      <a:pt x="144037" y="3210"/>
                    </a:lnTo>
                    <a:cubicBezTo>
                      <a:pt x="142410" y="1109"/>
                      <a:pt x="139874" y="-83"/>
                      <a:pt x="137218" y="5"/>
                    </a:cubicBezTo>
                    <a:lnTo>
                      <a:pt x="136169" y="5"/>
                    </a:lnTo>
                    <a:lnTo>
                      <a:pt x="135120" y="5"/>
                    </a:lnTo>
                    <a:cubicBezTo>
                      <a:pt x="132464" y="-83"/>
                      <a:pt x="129928" y="1109"/>
                      <a:pt x="128301" y="3210"/>
                    </a:cubicBezTo>
                    <a:lnTo>
                      <a:pt x="1543" y="209462"/>
                    </a:lnTo>
                    <a:cubicBezTo>
                      <a:pt x="-253" y="211975"/>
                      <a:pt x="-500" y="215278"/>
                      <a:pt x="902" y="218029"/>
                    </a:cubicBezTo>
                    <a:cubicBezTo>
                      <a:pt x="2315" y="220522"/>
                      <a:pt x="5118" y="221889"/>
                      <a:pt x="7953" y="221468"/>
                    </a:cubicBezTo>
                    <a:lnTo>
                      <a:pt x="264384" y="221468"/>
                    </a:lnTo>
                    <a:cubicBezTo>
                      <a:pt x="267220" y="221889"/>
                      <a:pt x="270022" y="220522"/>
                      <a:pt x="271436" y="218029"/>
                    </a:cubicBezTo>
                    <a:cubicBezTo>
                      <a:pt x="272838" y="215278"/>
                      <a:pt x="272591" y="211975"/>
                      <a:pt x="270795" y="209462"/>
                    </a:cubicBezTo>
                    <a:close/>
                    <a:moveTo>
                      <a:pt x="157383" y="99838"/>
                    </a:moveTo>
                    <a:lnTo>
                      <a:pt x="137218" y="117788"/>
                    </a:lnTo>
                    <a:lnTo>
                      <a:pt x="117053" y="99838"/>
                    </a:lnTo>
                    <a:lnTo>
                      <a:pt x="83717" y="120003"/>
                    </a:lnTo>
                    <a:lnTo>
                      <a:pt x="136169" y="34972"/>
                    </a:lnTo>
                    <a:lnTo>
                      <a:pt x="187222" y="117788"/>
                    </a:ln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CF94929-E276-BFD3-4B10-E414431F346F}"/>
                  </a:ext>
                </a:extLst>
              </p:cNvPr>
              <p:cNvSpPr/>
              <p:nvPr/>
            </p:nvSpPr>
            <p:spPr>
              <a:xfrm>
                <a:off x="10679515" y="5223299"/>
                <a:ext cx="34967" cy="34967"/>
              </a:xfrm>
              <a:custGeom>
                <a:avLst/>
                <a:gdLst>
                  <a:gd name="connsiteX0" fmla="*/ 34968 w 34967"/>
                  <a:gd name="connsiteY0" fmla="*/ 17484 h 34967"/>
                  <a:gd name="connsiteX1" fmla="*/ 17484 w 34967"/>
                  <a:gd name="connsiteY1" fmla="*/ 34968 h 34967"/>
                  <a:gd name="connsiteX2" fmla="*/ 0 w 34967"/>
                  <a:gd name="connsiteY2" fmla="*/ 17484 h 34967"/>
                  <a:gd name="connsiteX3" fmla="*/ 17484 w 34967"/>
                  <a:gd name="connsiteY3" fmla="*/ 0 h 34967"/>
                  <a:gd name="connsiteX4" fmla="*/ 34968 w 34967"/>
                  <a:gd name="connsiteY4" fmla="*/ 17484 h 3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67" h="34967">
                    <a:moveTo>
                      <a:pt x="34968" y="17484"/>
                    </a:moveTo>
                    <a:cubicBezTo>
                      <a:pt x="34968" y="27140"/>
                      <a:pt x="27140" y="34968"/>
                      <a:pt x="17484" y="34968"/>
                    </a:cubicBezTo>
                    <a:cubicBezTo>
                      <a:pt x="7828" y="34968"/>
                      <a:pt x="0" y="27140"/>
                      <a:pt x="0" y="17484"/>
                    </a:cubicBezTo>
                    <a:cubicBezTo>
                      <a:pt x="0" y="7828"/>
                      <a:pt x="7828" y="0"/>
                      <a:pt x="17484" y="0"/>
                    </a:cubicBezTo>
                    <a:cubicBezTo>
                      <a:pt x="27140" y="0"/>
                      <a:pt x="34968" y="7828"/>
                      <a:pt x="34968" y="17484"/>
                    </a:cubicBezTo>
                    <a:close/>
                  </a:path>
                </a:pathLst>
              </a:custGeom>
              <a:solidFill>
                <a:srgbClr val="333F50"/>
              </a:solidFill>
              <a:ln w="5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94E3E07-BE2A-E96E-F15C-C73E61E06F88}"/>
                </a:ext>
              </a:extLst>
            </p:cNvPr>
            <p:cNvCxnSpPr/>
            <p:nvPr/>
          </p:nvCxnSpPr>
          <p:spPr>
            <a:xfrm>
              <a:off x="10792065" y="5167840"/>
              <a:ext cx="0" cy="344753"/>
            </a:xfrm>
            <a:prstGeom prst="line">
              <a:avLst/>
            </a:prstGeom>
            <a:ln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7B67D54-82BB-2D9D-86A7-95699F3AC603}"/>
              </a:ext>
            </a:extLst>
          </p:cNvPr>
          <p:cNvSpPr/>
          <p:nvPr/>
        </p:nvSpPr>
        <p:spPr>
          <a:xfrm>
            <a:off x="456952" y="2330648"/>
            <a:ext cx="237235" cy="261733"/>
          </a:xfrm>
          <a:custGeom>
            <a:avLst/>
            <a:gdLst>
              <a:gd name="connsiteX0" fmla="*/ 25386 w 237235"/>
              <a:gd name="connsiteY0" fmla="*/ 25386 h 261733"/>
              <a:gd name="connsiteX1" fmla="*/ 237236 w 237235"/>
              <a:gd name="connsiteY1" fmla="*/ 25386 h 261733"/>
              <a:gd name="connsiteX2" fmla="*/ 237236 w 237235"/>
              <a:gd name="connsiteY2" fmla="*/ 0 h 261733"/>
              <a:gd name="connsiteX3" fmla="*/ 0 w 237235"/>
              <a:gd name="connsiteY3" fmla="*/ 0 h 261733"/>
              <a:gd name="connsiteX4" fmla="*/ 0 w 237235"/>
              <a:gd name="connsiteY4" fmla="*/ 261733 h 261733"/>
              <a:gd name="connsiteX5" fmla="*/ 25386 w 237235"/>
              <a:gd name="connsiteY5" fmla="*/ 261733 h 261733"/>
              <a:gd name="connsiteX6" fmla="*/ 25386 w 237235"/>
              <a:gd name="connsiteY6" fmla="*/ 25386 h 2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35" h="261733">
                <a:moveTo>
                  <a:pt x="25386" y="25386"/>
                </a:moveTo>
                <a:lnTo>
                  <a:pt x="237236" y="25386"/>
                </a:lnTo>
                <a:lnTo>
                  <a:pt x="237236" y="0"/>
                </a:lnTo>
                <a:lnTo>
                  <a:pt x="0" y="0"/>
                </a:lnTo>
                <a:lnTo>
                  <a:pt x="0" y="261733"/>
                </a:lnTo>
                <a:lnTo>
                  <a:pt x="25386" y="261733"/>
                </a:lnTo>
                <a:lnTo>
                  <a:pt x="25386" y="25386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687CCBD-CCF0-4D46-8F31-798B35A6FF9C}"/>
              </a:ext>
            </a:extLst>
          </p:cNvPr>
          <p:cNvSpPr/>
          <p:nvPr/>
        </p:nvSpPr>
        <p:spPr>
          <a:xfrm>
            <a:off x="456952" y="4643218"/>
            <a:ext cx="261733" cy="237235"/>
          </a:xfrm>
          <a:custGeom>
            <a:avLst/>
            <a:gdLst>
              <a:gd name="connsiteX0" fmla="*/ 25386 w 261733"/>
              <a:gd name="connsiteY0" fmla="*/ 211849 h 237235"/>
              <a:gd name="connsiteX1" fmla="*/ 25386 w 261733"/>
              <a:gd name="connsiteY1" fmla="*/ 0 h 237235"/>
              <a:gd name="connsiteX2" fmla="*/ 0 w 261733"/>
              <a:gd name="connsiteY2" fmla="*/ 0 h 237235"/>
              <a:gd name="connsiteX3" fmla="*/ 0 w 261733"/>
              <a:gd name="connsiteY3" fmla="*/ 237236 h 237235"/>
              <a:gd name="connsiteX4" fmla="*/ 261733 w 261733"/>
              <a:gd name="connsiteY4" fmla="*/ 237236 h 237235"/>
              <a:gd name="connsiteX5" fmla="*/ 261733 w 261733"/>
              <a:gd name="connsiteY5" fmla="*/ 211849 h 237235"/>
              <a:gd name="connsiteX6" fmla="*/ 25386 w 261733"/>
              <a:gd name="connsiteY6" fmla="*/ 211849 h 2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733" h="237235">
                <a:moveTo>
                  <a:pt x="25386" y="211849"/>
                </a:moveTo>
                <a:lnTo>
                  <a:pt x="25386" y="0"/>
                </a:lnTo>
                <a:lnTo>
                  <a:pt x="0" y="0"/>
                </a:lnTo>
                <a:lnTo>
                  <a:pt x="0" y="237236"/>
                </a:lnTo>
                <a:lnTo>
                  <a:pt x="261733" y="237236"/>
                </a:lnTo>
                <a:lnTo>
                  <a:pt x="261733" y="211849"/>
                </a:lnTo>
                <a:lnTo>
                  <a:pt x="25386" y="211849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36CFCB6-1EB9-1BF0-26C1-F8BF7B93350E}"/>
              </a:ext>
            </a:extLst>
          </p:cNvPr>
          <p:cNvSpPr/>
          <p:nvPr/>
        </p:nvSpPr>
        <p:spPr>
          <a:xfrm>
            <a:off x="2103257" y="2330648"/>
            <a:ext cx="473582" cy="2549805"/>
          </a:xfrm>
          <a:custGeom>
            <a:avLst/>
            <a:gdLst>
              <a:gd name="connsiteX0" fmla="*/ 237236 w 473582"/>
              <a:gd name="connsiteY0" fmla="*/ 2524420 h 2549805"/>
              <a:gd name="connsiteX1" fmla="*/ 237236 w 473582"/>
              <a:gd name="connsiteY1" fmla="*/ 261733 h 2549805"/>
              <a:gd name="connsiteX2" fmla="*/ 237236 w 473582"/>
              <a:gd name="connsiteY2" fmla="*/ 232539 h 2549805"/>
              <a:gd name="connsiteX3" fmla="*/ 237236 w 473582"/>
              <a:gd name="connsiteY3" fmla="*/ 0 h 2549805"/>
              <a:gd name="connsiteX4" fmla="*/ 0 w 473582"/>
              <a:gd name="connsiteY4" fmla="*/ 0 h 2549805"/>
              <a:gd name="connsiteX5" fmla="*/ 0 w 473582"/>
              <a:gd name="connsiteY5" fmla="*/ 25386 h 2549805"/>
              <a:gd name="connsiteX6" fmla="*/ 211849 w 473582"/>
              <a:gd name="connsiteY6" fmla="*/ 25386 h 2549805"/>
              <a:gd name="connsiteX7" fmla="*/ 211849 w 473582"/>
              <a:gd name="connsiteY7" fmla="*/ 232539 h 2549805"/>
              <a:gd name="connsiteX8" fmla="*/ 211849 w 473582"/>
              <a:gd name="connsiteY8" fmla="*/ 261733 h 2549805"/>
              <a:gd name="connsiteX9" fmla="*/ 211849 w 473582"/>
              <a:gd name="connsiteY9" fmla="*/ 2549806 h 2549805"/>
              <a:gd name="connsiteX10" fmla="*/ 473583 w 473582"/>
              <a:gd name="connsiteY10" fmla="*/ 2549806 h 2549805"/>
              <a:gd name="connsiteX11" fmla="*/ 473583 w 473582"/>
              <a:gd name="connsiteY11" fmla="*/ 2524420 h 2549805"/>
              <a:gd name="connsiteX12" fmla="*/ 237236 w 473582"/>
              <a:gd name="connsiteY12" fmla="*/ 2524420 h 25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582" h="2549805">
                <a:moveTo>
                  <a:pt x="237236" y="2524420"/>
                </a:moveTo>
                <a:lnTo>
                  <a:pt x="237236" y="261733"/>
                </a:lnTo>
                <a:lnTo>
                  <a:pt x="237236" y="232539"/>
                </a:lnTo>
                <a:lnTo>
                  <a:pt x="237236" y="0"/>
                </a:lnTo>
                <a:lnTo>
                  <a:pt x="0" y="0"/>
                </a:lnTo>
                <a:lnTo>
                  <a:pt x="0" y="25386"/>
                </a:lnTo>
                <a:lnTo>
                  <a:pt x="211849" y="25386"/>
                </a:lnTo>
                <a:lnTo>
                  <a:pt x="211849" y="232539"/>
                </a:lnTo>
                <a:lnTo>
                  <a:pt x="211849" y="261733"/>
                </a:lnTo>
                <a:lnTo>
                  <a:pt x="211849" y="2549806"/>
                </a:lnTo>
                <a:lnTo>
                  <a:pt x="473583" y="2549806"/>
                </a:lnTo>
                <a:lnTo>
                  <a:pt x="473583" y="2524420"/>
                </a:lnTo>
                <a:lnTo>
                  <a:pt x="237236" y="2524420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87F7B195-BDB7-5C2E-CE7F-E6735AC64C52}"/>
              </a:ext>
            </a:extLst>
          </p:cNvPr>
          <p:cNvSpPr/>
          <p:nvPr/>
        </p:nvSpPr>
        <p:spPr>
          <a:xfrm>
            <a:off x="5843807" y="2338021"/>
            <a:ext cx="473582" cy="2549805"/>
          </a:xfrm>
          <a:custGeom>
            <a:avLst/>
            <a:gdLst>
              <a:gd name="connsiteX0" fmla="*/ 237236 w 473582"/>
              <a:gd name="connsiteY0" fmla="*/ 2524420 h 2549805"/>
              <a:gd name="connsiteX1" fmla="*/ 237236 w 473582"/>
              <a:gd name="connsiteY1" fmla="*/ 261733 h 2549805"/>
              <a:gd name="connsiteX2" fmla="*/ 237236 w 473582"/>
              <a:gd name="connsiteY2" fmla="*/ 232539 h 2549805"/>
              <a:gd name="connsiteX3" fmla="*/ 237236 w 473582"/>
              <a:gd name="connsiteY3" fmla="*/ 0 h 2549805"/>
              <a:gd name="connsiteX4" fmla="*/ 0 w 473582"/>
              <a:gd name="connsiteY4" fmla="*/ 0 h 2549805"/>
              <a:gd name="connsiteX5" fmla="*/ 0 w 473582"/>
              <a:gd name="connsiteY5" fmla="*/ 25386 h 2549805"/>
              <a:gd name="connsiteX6" fmla="*/ 211849 w 473582"/>
              <a:gd name="connsiteY6" fmla="*/ 25386 h 2549805"/>
              <a:gd name="connsiteX7" fmla="*/ 211849 w 473582"/>
              <a:gd name="connsiteY7" fmla="*/ 232539 h 2549805"/>
              <a:gd name="connsiteX8" fmla="*/ 211849 w 473582"/>
              <a:gd name="connsiteY8" fmla="*/ 261733 h 2549805"/>
              <a:gd name="connsiteX9" fmla="*/ 211849 w 473582"/>
              <a:gd name="connsiteY9" fmla="*/ 2549806 h 2549805"/>
              <a:gd name="connsiteX10" fmla="*/ 473583 w 473582"/>
              <a:gd name="connsiteY10" fmla="*/ 2549806 h 2549805"/>
              <a:gd name="connsiteX11" fmla="*/ 473583 w 473582"/>
              <a:gd name="connsiteY11" fmla="*/ 2524420 h 2549805"/>
              <a:gd name="connsiteX12" fmla="*/ 237236 w 473582"/>
              <a:gd name="connsiteY12" fmla="*/ 2524420 h 25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582" h="2549805">
                <a:moveTo>
                  <a:pt x="237236" y="2524420"/>
                </a:moveTo>
                <a:lnTo>
                  <a:pt x="237236" y="261733"/>
                </a:lnTo>
                <a:lnTo>
                  <a:pt x="237236" y="232539"/>
                </a:lnTo>
                <a:lnTo>
                  <a:pt x="237236" y="0"/>
                </a:lnTo>
                <a:lnTo>
                  <a:pt x="0" y="0"/>
                </a:lnTo>
                <a:lnTo>
                  <a:pt x="0" y="25386"/>
                </a:lnTo>
                <a:lnTo>
                  <a:pt x="211849" y="25386"/>
                </a:lnTo>
                <a:lnTo>
                  <a:pt x="211849" y="232539"/>
                </a:lnTo>
                <a:lnTo>
                  <a:pt x="211849" y="261733"/>
                </a:lnTo>
                <a:lnTo>
                  <a:pt x="211849" y="2549806"/>
                </a:lnTo>
                <a:lnTo>
                  <a:pt x="473583" y="2549806"/>
                </a:lnTo>
                <a:lnTo>
                  <a:pt x="473583" y="2524420"/>
                </a:lnTo>
                <a:lnTo>
                  <a:pt x="237236" y="2524420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3203E650-C7B7-8371-A211-88D471CF8333}"/>
              </a:ext>
            </a:extLst>
          </p:cNvPr>
          <p:cNvSpPr/>
          <p:nvPr/>
        </p:nvSpPr>
        <p:spPr>
          <a:xfrm>
            <a:off x="9571029" y="2338021"/>
            <a:ext cx="473582" cy="2549805"/>
          </a:xfrm>
          <a:custGeom>
            <a:avLst/>
            <a:gdLst>
              <a:gd name="connsiteX0" fmla="*/ 237236 w 473582"/>
              <a:gd name="connsiteY0" fmla="*/ 2524420 h 2549805"/>
              <a:gd name="connsiteX1" fmla="*/ 237236 w 473582"/>
              <a:gd name="connsiteY1" fmla="*/ 261733 h 2549805"/>
              <a:gd name="connsiteX2" fmla="*/ 237236 w 473582"/>
              <a:gd name="connsiteY2" fmla="*/ 232539 h 2549805"/>
              <a:gd name="connsiteX3" fmla="*/ 237236 w 473582"/>
              <a:gd name="connsiteY3" fmla="*/ 0 h 2549805"/>
              <a:gd name="connsiteX4" fmla="*/ 0 w 473582"/>
              <a:gd name="connsiteY4" fmla="*/ 0 h 2549805"/>
              <a:gd name="connsiteX5" fmla="*/ 0 w 473582"/>
              <a:gd name="connsiteY5" fmla="*/ 25386 h 2549805"/>
              <a:gd name="connsiteX6" fmla="*/ 211849 w 473582"/>
              <a:gd name="connsiteY6" fmla="*/ 25386 h 2549805"/>
              <a:gd name="connsiteX7" fmla="*/ 211849 w 473582"/>
              <a:gd name="connsiteY7" fmla="*/ 232539 h 2549805"/>
              <a:gd name="connsiteX8" fmla="*/ 211849 w 473582"/>
              <a:gd name="connsiteY8" fmla="*/ 261733 h 2549805"/>
              <a:gd name="connsiteX9" fmla="*/ 211849 w 473582"/>
              <a:gd name="connsiteY9" fmla="*/ 2549806 h 2549805"/>
              <a:gd name="connsiteX10" fmla="*/ 473583 w 473582"/>
              <a:gd name="connsiteY10" fmla="*/ 2549806 h 2549805"/>
              <a:gd name="connsiteX11" fmla="*/ 473583 w 473582"/>
              <a:gd name="connsiteY11" fmla="*/ 2524420 h 2549805"/>
              <a:gd name="connsiteX12" fmla="*/ 237236 w 473582"/>
              <a:gd name="connsiteY12" fmla="*/ 2524420 h 25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582" h="2549805">
                <a:moveTo>
                  <a:pt x="237236" y="2524420"/>
                </a:moveTo>
                <a:lnTo>
                  <a:pt x="237236" y="261733"/>
                </a:lnTo>
                <a:lnTo>
                  <a:pt x="237236" y="232539"/>
                </a:lnTo>
                <a:lnTo>
                  <a:pt x="237236" y="0"/>
                </a:lnTo>
                <a:lnTo>
                  <a:pt x="0" y="0"/>
                </a:lnTo>
                <a:lnTo>
                  <a:pt x="0" y="25386"/>
                </a:lnTo>
                <a:lnTo>
                  <a:pt x="211849" y="25386"/>
                </a:lnTo>
                <a:lnTo>
                  <a:pt x="211849" y="232539"/>
                </a:lnTo>
                <a:lnTo>
                  <a:pt x="211849" y="261733"/>
                </a:lnTo>
                <a:lnTo>
                  <a:pt x="211849" y="2549806"/>
                </a:lnTo>
                <a:lnTo>
                  <a:pt x="473583" y="2549806"/>
                </a:lnTo>
                <a:lnTo>
                  <a:pt x="473583" y="2524420"/>
                </a:lnTo>
                <a:lnTo>
                  <a:pt x="237236" y="2524420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799029DE-9519-C3CE-B635-0F69220EB56E}"/>
              </a:ext>
            </a:extLst>
          </p:cNvPr>
          <p:cNvSpPr/>
          <p:nvPr/>
        </p:nvSpPr>
        <p:spPr>
          <a:xfrm flipH="1">
            <a:off x="3954814" y="2339939"/>
            <a:ext cx="473582" cy="2549805"/>
          </a:xfrm>
          <a:custGeom>
            <a:avLst/>
            <a:gdLst>
              <a:gd name="connsiteX0" fmla="*/ 237236 w 473582"/>
              <a:gd name="connsiteY0" fmla="*/ 2524420 h 2549805"/>
              <a:gd name="connsiteX1" fmla="*/ 237236 w 473582"/>
              <a:gd name="connsiteY1" fmla="*/ 261733 h 2549805"/>
              <a:gd name="connsiteX2" fmla="*/ 237236 w 473582"/>
              <a:gd name="connsiteY2" fmla="*/ 232539 h 2549805"/>
              <a:gd name="connsiteX3" fmla="*/ 237236 w 473582"/>
              <a:gd name="connsiteY3" fmla="*/ 0 h 2549805"/>
              <a:gd name="connsiteX4" fmla="*/ 0 w 473582"/>
              <a:gd name="connsiteY4" fmla="*/ 0 h 2549805"/>
              <a:gd name="connsiteX5" fmla="*/ 0 w 473582"/>
              <a:gd name="connsiteY5" fmla="*/ 25386 h 2549805"/>
              <a:gd name="connsiteX6" fmla="*/ 211849 w 473582"/>
              <a:gd name="connsiteY6" fmla="*/ 25386 h 2549805"/>
              <a:gd name="connsiteX7" fmla="*/ 211849 w 473582"/>
              <a:gd name="connsiteY7" fmla="*/ 232539 h 2549805"/>
              <a:gd name="connsiteX8" fmla="*/ 211849 w 473582"/>
              <a:gd name="connsiteY8" fmla="*/ 261733 h 2549805"/>
              <a:gd name="connsiteX9" fmla="*/ 211849 w 473582"/>
              <a:gd name="connsiteY9" fmla="*/ 2549806 h 2549805"/>
              <a:gd name="connsiteX10" fmla="*/ 473583 w 473582"/>
              <a:gd name="connsiteY10" fmla="*/ 2549806 h 2549805"/>
              <a:gd name="connsiteX11" fmla="*/ 473583 w 473582"/>
              <a:gd name="connsiteY11" fmla="*/ 2524420 h 2549805"/>
              <a:gd name="connsiteX12" fmla="*/ 237236 w 473582"/>
              <a:gd name="connsiteY12" fmla="*/ 2524420 h 25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582" h="2549805">
                <a:moveTo>
                  <a:pt x="237236" y="2524420"/>
                </a:moveTo>
                <a:lnTo>
                  <a:pt x="237236" y="261733"/>
                </a:lnTo>
                <a:lnTo>
                  <a:pt x="237236" y="232539"/>
                </a:lnTo>
                <a:lnTo>
                  <a:pt x="237236" y="0"/>
                </a:lnTo>
                <a:lnTo>
                  <a:pt x="0" y="0"/>
                </a:lnTo>
                <a:lnTo>
                  <a:pt x="0" y="25386"/>
                </a:lnTo>
                <a:lnTo>
                  <a:pt x="211849" y="25386"/>
                </a:lnTo>
                <a:lnTo>
                  <a:pt x="211849" y="232539"/>
                </a:lnTo>
                <a:lnTo>
                  <a:pt x="211849" y="261733"/>
                </a:lnTo>
                <a:lnTo>
                  <a:pt x="211849" y="2549806"/>
                </a:lnTo>
                <a:lnTo>
                  <a:pt x="473583" y="2549806"/>
                </a:lnTo>
                <a:lnTo>
                  <a:pt x="473583" y="2524420"/>
                </a:lnTo>
                <a:lnTo>
                  <a:pt x="237236" y="2524420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785E30D-9888-5A3C-5802-9E15C7E7DD46}"/>
              </a:ext>
            </a:extLst>
          </p:cNvPr>
          <p:cNvSpPr/>
          <p:nvPr/>
        </p:nvSpPr>
        <p:spPr>
          <a:xfrm flipH="1">
            <a:off x="7687990" y="2338021"/>
            <a:ext cx="473582" cy="2549805"/>
          </a:xfrm>
          <a:custGeom>
            <a:avLst/>
            <a:gdLst>
              <a:gd name="connsiteX0" fmla="*/ 237236 w 473582"/>
              <a:gd name="connsiteY0" fmla="*/ 2524420 h 2549805"/>
              <a:gd name="connsiteX1" fmla="*/ 237236 w 473582"/>
              <a:gd name="connsiteY1" fmla="*/ 261733 h 2549805"/>
              <a:gd name="connsiteX2" fmla="*/ 237236 w 473582"/>
              <a:gd name="connsiteY2" fmla="*/ 232539 h 2549805"/>
              <a:gd name="connsiteX3" fmla="*/ 237236 w 473582"/>
              <a:gd name="connsiteY3" fmla="*/ 0 h 2549805"/>
              <a:gd name="connsiteX4" fmla="*/ 0 w 473582"/>
              <a:gd name="connsiteY4" fmla="*/ 0 h 2549805"/>
              <a:gd name="connsiteX5" fmla="*/ 0 w 473582"/>
              <a:gd name="connsiteY5" fmla="*/ 25386 h 2549805"/>
              <a:gd name="connsiteX6" fmla="*/ 211849 w 473582"/>
              <a:gd name="connsiteY6" fmla="*/ 25386 h 2549805"/>
              <a:gd name="connsiteX7" fmla="*/ 211849 w 473582"/>
              <a:gd name="connsiteY7" fmla="*/ 232539 h 2549805"/>
              <a:gd name="connsiteX8" fmla="*/ 211849 w 473582"/>
              <a:gd name="connsiteY8" fmla="*/ 261733 h 2549805"/>
              <a:gd name="connsiteX9" fmla="*/ 211849 w 473582"/>
              <a:gd name="connsiteY9" fmla="*/ 2549806 h 2549805"/>
              <a:gd name="connsiteX10" fmla="*/ 473583 w 473582"/>
              <a:gd name="connsiteY10" fmla="*/ 2549806 h 2549805"/>
              <a:gd name="connsiteX11" fmla="*/ 473583 w 473582"/>
              <a:gd name="connsiteY11" fmla="*/ 2524420 h 2549805"/>
              <a:gd name="connsiteX12" fmla="*/ 237236 w 473582"/>
              <a:gd name="connsiteY12" fmla="*/ 2524420 h 254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582" h="2549805">
                <a:moveTo>
                  <a:pt x="237236" y="2524420"/>
                </a:moveTo>
                <a:lnTo>
                  <a:pt x="237236" y="261733"/>
                </a:lnTo>
                <a:lnTo>
                  <a:pt x="237236" y="232539"/>
                </a:lnTo>
                <a:lnTo>
                  <a:pt x="237236" y="0"/>
                </a:lnTo>
                <a:lnTo>
                  <a:pt x="0" y="0"/>
                </a:lnTo>
                <a:lnTo>
                  <a:pt x="0" y="25386"/>
                </a:lnTo>
                <a:lnTo>
                  <a:pt x="211849" y="25386"/>
                </a:lnTo>
                <a:lnTo>
                  <a:pt x="211849" y="232539"/>
                </a:lnTo>
                <a:lnTo>
                  <a:pt x="211849" y="261733"/>
                </a:lnTo>
                <a:lnTo>
                  <a:pt x="211849" y="2549806"/>
                </a:lnTo>
                <a:lnTo>
                  <a:pt x="473583" y="2549806"/>
                </a:lnTo>
                <a:lnTo>
                  <a:pt x="473583" y="2524420"/>
                </a:lnTo>
                <a:lnTo>
                  <a:pt x="237236" y="2524420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45502FA-7865-9CAB-7903-F75F9E35CFC6}"/>
              </a:ext>
            </a:extLst>
          </p:cNvPr>
          <p:cNvSpPr/>
          <p:nvPr/>
        </p:nvSpPr>
        <p:spPr>
          <a:xfrm flipH="1">
            <a:off x="11432897" y="2340151"/>
            <a:ext cx="237235" cy="261733"/>
          </a:xfrm>
          <a:custGeom>
            <a:avLst/>
            <a:gdLst>
              <a:gd name="connsiteX0" fmla="*/ 25386 w 237235"/>
              <a:gd name="connsiteY0" fmla="*/ 25386 h 261733"/>
              <a:gd name="connsiteX1" fmla="*/ 237236 w 237235"/>
              <a:gd name="connsiteY1" fmla="*/ 25386 h 261733"/>
              <a:gd name="connsiteX2" fmla="*/ 237236 w 237235"/>
              <a:gd name="connsiteY2" fmla="*/ 0 h 261733"/>
              <a:gd name="connsiteX3" fmla="*/ 0 w 237235"/>
              <a:gd name="connsiteY3" fmla="*/ 0 h 261733"/>
              <a:gd name="connsiteX4" fmla="*/ 0 w 237235"/>
              <a:gd name="connsiteY4" fmla="*/ 261733 h 261733"/>
              <a:gd name="connsiteX5" fmla="*/ 25386 w 237235"/>
              <a:gd name="connsiteY5" fmla="*/ 261733 h 261733"/>
              <a:gd name="connsiteX6" fmla="*/ 25386 w 237235"/>
              <a:gd name="connsiteY6" fmla="*/ 25386 h 26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35" h="261733">
                <a:moveTo>
                  <a:pt x="25386" y="25386"/>
                </a:moveTo>
                <a:lnTo>
                  <a:pt x="237236" y="25386"/>
                </a:lnTo>
                <a:lnTo>
                  <a:pt x="237236" y="0"/>
                </a:lnTo>
                <a:lnTo>
                  <a:pt x="0" y="0"/>
                </a:lnTo>
                <a:lnTo>
                  <a:pt x="0" y="261733"/>
                </a:lnTo>
                <a:lnTo>
                  <a:pt x="25386" y="261733"/>
                </a:lnTo>
                <a:lnTo>
                  <a:pt x="25386" y="25386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B05798B-A1B3-3420-4015-C7574CB32BBE}"/>
              </a:ext>
            </a:extLst>
          </p:cNvPr>
          <p:cNvSpPr/>
          <p:nvPr/>
        </p:nvSpPr>
        <p:spPr>
          <a:xfrm flipH="1">
            <a:off x="11432897" y="4652721"/>
            <a:ext cx="261733" cy="237235"/>
          </a:xfrm>
          <a:custGeom>
            <a:avLst/>
            <a:gdLst>
              <a:gd name="connsiteX0" fmla="*/ 25386 w 261733"/>
              <a:gd name="connsiteY0" fmla="*/ 211849 h 237235"/>
              <a:gd name="connsiteX1" fmla="*/ 25386 w 261733"/>
              <a:gd name="connsiteY1" fmla="*/ 0 h 237235"/>
              <a:gd name="connsiteX2" fmla="*/ 0 w 261733"/>
              <a:gd name="connsiteY2" fmla="*/ 0 h 237235"/>
              <a:gd name="connsiteX3" fmla="*/ 0 w 261733"/>
              <a:gd name="connsiteY3" fmla="*/ 237236 h 237235"/>
              <a:gd name="connsiteX4" fmla="*/ 261733 w 261733"/>
              <a:gd name="connsiteY4" fmla="*/ 237236 h 237235"/>
              <a:gd name="connsiteX5" fmla="*/ 261733 w 261733"/>
              <a:gd name="connsiteY5" fmla="*/ 211849 h 237235"/>
              <a:gd name="connsiteX6" fmla="*/ 25386 w 261733"/>
              <a:gd name="connsiteY6" fmla="*/ 211849 h 237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733" h="237235">
                <a:moveTo>
                  <a:pt x="25386" y="211849"/>
                </a:moveTo>
                <a:lnTo>
                  <a:pt x="25386" y="0"/>
                </a:lnTo>
                <a:lnTo>
                  <a:pt x="0" y="0"/>
                </a:lnTo>
                <a:lnTo>
                  <a:pt x="0" y="237236"/>
                </a:lnTo>
                <a:lnTo>
                  <a:pt x="261733" y="237236"/>
                </a:lnTo>
                <a:lnTo>
                  <a:pt x="261733" y="211849"/>
                </a:lnTo>
                <a:lnTo>
                  <a:pt x="25386" y="211849"/>
                </a:lnTo>
                <a:close/>
              </a:path>
            </a:pathLst>
          </a:custGeom>
          <a:solidFill>
            <a:srgbClr val="333F50"/>
          </a:solidFill>
          <a:ln w="126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B26FF6-5D1E-3BEA-C7E5-6C3F2DCD4963}"/>
              </a:ext>
            </a:extLst>
          </p:cNvPr>
          <p:cNvSpPr txBox="1"/>
          <p:nvPr/>
        </p:nvSpPr>
        <p:spPr>
          <a:xfrm>
            <a:off x="4259182" y="3438922"/>
            <a:ext cx="1764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Identifies the overall type or category of a scene (like mountain or city)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B635C54-2FF1-E7D0-5CC9-F9573EFDD3D6}"/>
              </a:ext>
            </a:extLst>
          </p:cNvPr>
          <p:cNvSpPr txBox="1"/>
          <p:nvPr/>
        </p:nvSpPr>
        <p:spPr>
          <a:xfrm>
            <a:off x="2377491" y="3438922"/>
            <a:ext cx="1764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Gives a short description of what's happening in the whole image.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C32C4E-4E6E-21A0-FE8D-D9B2F2795E32}"/>
              </a:ext>
            </a:extLst>
          </p:cNvPr>
          <p:cNvSpPr txBox="1"/>
          <p:nvPr/>
        </p:nvSpPr>
        <p:spPr>
          <a:xfrm>
            <a:off x="523779" y="3438922"/>
            <a:ext cx="17468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Labels and explains what’s in each part of the image.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8D13F60-9589-338B-5EB3-96E153FC32B9}"/>
              </a:ext>
            </a:extLst>
          </p:cNvPr>
          <p:cNvSpPr txBox="1"/>
          <p:nvPr/>
        </p:nvSpPr>
        <p:spPr>
          <a:xfrm>
            <a:off x="6095592" y="3438922"/>
            <a:ext cx="1851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answers questions people ask about the image, like what activity is happening</a:t>
            </a: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C8F0B6F-2493-B85C-DC7E-290014416BAB}"/>
              </a:ext>
            </a:extLst>
          </p:cNvPr>
          <p:cNvSpPr txBox="1"/>
          <p:nvPr/>
        </p:nvSpPr>
        <p:spPr>
          <a:xfrm>
            <a:off x="8001399" y="3438922"/>
            <a:ext cx="17305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Draws boxes around objects like cars or courts to show exactly where they are.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17CB22A-6019-D837-560A-9E35BDEEB4F1}"/>
              </a:ext>
            </a:extLst>
          </p:cNvPr>
          <p:cNvSpPr txBox="1"/>
          <p:nvPr/>
        </p:nvSpPr>
        <p:spPr>
          <a:xfrm>
            <a:off x="9866548" y="3438922"/>
            <a:ext cx="17468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compares two pictures and describes what has changed between them.</a:t>
            </a:r>
          </a:p>
        </p:txBody>
      </p:sp>
    </p:spTree>
    <p:extLst>
      <p:ext uri="{BB962C8B-B14F-4D97-AF65-F5344CB8AC3E}">
        <p14:creationId xmlns:p14="http://schemas.microsoft.com/office/powerpoint/2010/main" val="123913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A4EE83-7AF2-8964-1EB4-723673F21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23" y="4723817"/>
            <a:ext cx="5327650" cy="1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C6F86F-2337-CD93-5894-4C95678A6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364" y="4723817"/>
            <a:ext cx="5327650" cy="14262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596CBE-24EC-8E96-849D-78DFA441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364" y="1399690"/>
            <a:ext cx="5327650" cy="1426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BF5AE-51EB-68E8-7CCF-11DCD89C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GEOINT workflows with MLLMs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865B2-2B21-A24C-AE3E-CA8D04FE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356D8-D4FD-210B-72E7-03053802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4F34-3952-7BE1-3B69-90B322C5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5</a:t>
            </a:fld>
            <a:endParaRPr lang="en-US"/>
          </a:p>
        </p:txBody>
      </p:sp>
      <p:sp>
        <p:nvSpPr>
          <p:cNvPr id="22" name="Partial Circle 21">
            <a:extLst>
              <a:ext uri="{FF2B5EF4-FFF2-40B4-BE49-F238E27FC236}">
                <a16:creationId xmlns:a16="http://schemas.microsoft.com/office/drawing/2014/main" id="{DE796740-AF3F-AF95-FAE0-CA9A80D4AAE6}"/>
              </a:ext>
            </a:extLst>
          </p:cNvPr>
          <p:cNvSpPr/>
          <p:nvPr/>
        </p:nvSpPr>
        <p:spPr>
          <a:xfrm rot="9900000" flipH="1">
            <a:off x="3321342" y="1193484"/>
            <a:ext cx="2998171" cy="2998169"/>
          </a:xfrm>
          <a:prstGeom prst="pie">
            <a:avLst>
              <a:gd name="adj1" fmla="val 11794360"/>
              <a:gd name="adj2" fmla="val 19014566"/>
            </a:avLst>
          </a:prstGeom>
          <a:solidFill>
            <a:srgbClr val="92D050">
              <a:alpha val="6423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Partial Circle 22">
            <a:extLst>
              <a:ext uri="{FF2B5EF4-FFF2-40B4-BE49-F238E27FC236}">
                <a16:creationId xmlns:a16="http://schemas.microsoft.com/office/drawing/2014/main" id="{8BF637C2-C548-7CCF-B392-E9B3BEF27157}"/>
              </a:ext>
            </a:extLst>
          </p:cNvPr>
          <p:cNvSpPr/>
          <p:nvPr/>
        </p:nvSpPr>
        <p:spPr>
          <a:xfrm flipH="1">
            <a:off x="3336516" y="1336941"/>
            <a:ext cx="2998171" cy="2998169"/>
          </a:xfrm>
          <a:prstGeom prst="pie">
            <a:avLst>
              <a:gd name="adj1" fmla="val 8919736"/>
              <a:gd name="adj2" fmla="val 16200000"/>
            </a:avLst>
          </a:prstGeom>
          <a:gradFill flip="none" rotWithShape="1">
            <a:gsLst>
              <a:gs pos="0">
                <a:srgbClr val="44546A">
                  <a:lumMod val="75000"/>
                  <a:alpha val="73135"/>
                </a:srgbClr>
              </a:gs>
              <a:gs pos="19000">
                <a:srgbClr val="44546A">
                  <a:lumMod val="75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Partial Circle 23">
            <a:extLst>
              <a:ext uri="{FF2B5EF4-FFF2-40B4-BE49-F238E27FC236}">
                <a16:creationId xmlns:a16="http://schemas.microsoft.com/office/drawing/2014/main" id="{C8899017-22D6-A5FB-27E6-E98AB4B4B1A6}"/>
              </a:ext>
            </a:extLst>
          </p:cNvPr>
          <p:cNvSpPr/>
          <p:nvPr/>
        </p:nvSpPr>
        <p:spPr>
          <a:xfrm>
            <a:off x="3291756" y="1251969"/>
            <a:ext cx="3266284" cy="3266282"/>
          </a:xfrm>
          <a:prstGeom prst="pie">
            <a:avLst>
              <a:gd name="adj1" fmla="val 8934976"/>
              <a:gd name="adj2" fmla="val 16200000"/>
            </a:avLst>
          </a:prstGeom>
          <a:solidFill>
            <a:srgbClr val="C6E3EC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234335A-7187-32D5-26EE-87D8949F5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80" t="-9587" r="57707" b="267"/>
          <a:stretch/>
        </p:blipFill>
        <p:spPr>
          <a:xfrm>
            <a:off x="3291756" y="1257413"/>
            <a:ext cx="3300185" cy="3220868"/>
          </a:xfrm>
          <a:prstGeom prst="pie">
            <a:avLst>
              <a:gd name="adj1" fmla="val 8878757"/>
              <a:gd name="adj2" fmla="val 16200000"/>
            </a:avLst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807ED16-9F0B-5926-723F-4C09F8B20629}"/>
              </a:ext>
            </a:extLst>
          </p:cNvPr>
          <p:cNvSpPr txBox="1">
            <a:spLocks/>
          </p:cNvSpPr>
          <p:nvPr/>
        </p:nvSpPr>
        <p:spPr>
          <a:xfrm>
            <a:off x="7408847" y="1638677"/>
            <a:ext cx="4292185" cy="9482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Combine overhead images, social media posts, textual reports, GIS layers, etc.</a:t>
            </a:r>
            <a:b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</a:br>
            <a:b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</a:b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Incorporate situational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E58AF-AEF8-FB19-A568-A4D7B13F4EFE}"/>
              </a:ext>
            </a:extLst>
          </p:cNvPr>
          <p:cNvSpPr txBox="1"/>
          <p:nvPr/>
        </p:nvSpPr>
        <p:spPr>
          <a:xfrm>
            <a:off x="7221807" y="1125782"/>
            <a:ext cx="3518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Multi-source data fusion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D94D42F4-F592-29D3-55E6-4118602105CB}"/>
              </a:ext>
            </a:extLst>
          </p:cNvPr>
          <p:cNvSpPr txBox="1">
            <a:spLocks/>
          </p:cNvSpPr>
          <p:nvPr/>
        </p:nvSpPr>
        <p:spPr>
          <a:xfrm>
            <a:off x="998622" y="4917109"/>
            <a:ext cx="3865914" cy="1039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Automatically detect, label, and prioritize objects or areas of interest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Go beyond bespoke object detectors by describing and contextualizing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9CBD1A-3AD1-998D-1DF6-816A0921BD50}"/>
              </a:ext>
            </a:extLst>
          </p:cNvPr>
          <p:cNvSpPr txBox="1"/>
          <p:nvPr/>
        </p:nvSpPr>
        <p:spPr>
          <a:xfrm>
            <a:off x="572899" y="4150203"/>
            <a:ext cx="3159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Automated Imagery Triage and Object Recognition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AFBE76E-65AF-55A9-F952-AE35349DCB48}"/>
              </a:ext>
            </a:extLst>
          </p:cNvPr>
          <p:cNvSpPr txBox="1">
            <a:spLocks/>
          </p:cNvSpPr>
          <p:nvPr/>
        </p:nvSpPr>
        <p:spPr>
          <a:xfrm>
            <a:off x="7408847" y="4936555"/>
            <a:ext cx="3891808" cy="886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Interactive analyst’s assistant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Capable of answering questions about geospatial data in natural 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965AE-B694-A08C-0F1F-2A6DB49502A6}"/>
              </a:ext>
            </a:extLst>
          </p:cNvPr>
          <p:cNvSpPr txBox="1"/>
          <p:nvPr/>
        </p:nvSpPr>
        <p:spPr>
          <a:xfrm>
            <a:off x="7190192" y="4397865"/>
            <a:ext cx="3518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Interactive Q&amp;A and Analysis</a:t>
            </a:r>
          </a:p>
        </p:txBody>
      </p:sp>
      <p:sp>
        <p:nvSpPr>
          <p:cNvPr id="52" name="Freeform 7">
            <a:extLst>
              <a:ext uri="{FF2B5EF4-FFF2-40B4-BE49-F238E27FC236}">
                <a16:creationId xmlns:a16="http://schemas.microsoft.com/office/drawing/2014/main" id="{E5437B0C-895C-0BDF-9CD8-E01C39CABA50}"/>
              </a:ext>
            </a:extLst>
          </p:cNvPr>
          <p:cNvSpPr>
            <a:spLocks/>
          </p:cNvSpPr>
          <p:nvPr/>
        </p:nvSpPr>
        <p:spPr bwMode="auto">
          <a:xfrm>
            <a:off x="5325476" y="3700314"/>
            <a:ext cx="57150" cy="63500"/>
          </a:xfrm>
          <a:custGeom>
            <a:avLst/>
            <a:gdLst>
              <a:gd name="T0" fmla="*/ 0 w 154"/>
              <a:gd name="T1" fmla="*/ 0 h 154"/>
              <a:gd name="T2" fmla="*/ 0 w 154"/>
              <a:gd name="T3" fmla="*/ 0 h 154"/>
              <a:gd name="T4" fmla="*/ 154 w 154"/>
              <a:gd name="T5" fmla="*/ 0 h 154"/>
              <a:gd name="T6" fmla="*/ 154 w 154"/>
              <a:gd name="T7" fmla="*/ 154 h 154"/>
              <a:gd name="T8" fmla="*/ 0 w 154"/>
              <a:gd name="T9" fmla="*/ 154 h 154"/>
              <a:gd name="T10" fmla="*/ 0 w 154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" h="154">
                <a:moveTo>
                  <a:pt x="0" y="0"/>
                </a:moveTo>
                <a:lnTo>
                  <a:pt x="0" y="0"/>
                </a:lnTo>
                <a:lnTo>
                  <a:pt x="154" y="0"/>
                </a:lnTo>
                <a:lnTo>
                  <a:pt x="154" y="154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6F9EB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7FAB3EDC-48E2-5833-30DC-0B85D4EC0539}"/>
              </a:ext>
            </a:extLst>
          </p:cNvPr>
          <p:cNvSpPr>
            <a:spLocks/>
          </p:cNvSpPr>
          <p:nvPr/>
        </p:nvSpPr>
        <p:spPr bwMode="auto">
          <a:xfrm>
            <a:off x="5287376" y="3657452"/>
            <a:ext cx="133350" cy="149225"/>
          </a:xfrm>
          <a:custGeom>
            <a:avLst/>
            <a:gdLst>
              <a:gd name="T0" fmla="*/ 363 w 363"/>
              <a:gd name="T1" fmla="*/ 237 h 363"/>
              <a:gd name="T2" fmla="*/ 363 w 363"/>
              <a:gd name="T3" fmla="*/ 237 h 363"/>
              <a:gd name="T4" fmla="*/ 363 w 363"/>
              <a:gd name="T5" fmla="*/ 363 h 363"/>
              <a:gd name="T6" fmla="*/ 0 w 363"/>
              <a:gd name="T7" fmla="*/ 363 h 363"/>
              <a:gd name="T8" fmla="*/ 0 w 363"/>
              <a:gd name="T9" fmla="*/ 0 h 363"/>
              <a:gd name="T10" fmla="*/ 363 w 363"/>
              <a:gd name="T11" fmla="*/ 0 h 363"/>
              <a:gd name="T12" fmla="*/ 363 w 363"/>
              <a:gd name="T13" fmla="*/ 12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363">
                <a:moveTo>
                  <a:pt x="363" y="237"/>
                </a:moveTo>
                <a:lnTo>
                  <a:pt x="363" y="237"/>
                </a:lnTo>
                <a:lnTo>
                  <a:pt x="363" y="363"/>
                </a:lnTo>
                <a:lnTo>
                  <a:pt x="0" y="363"/>
                </a:lnTo>
                <a:lnTo>
                  <a:pt x="0" y="0"/>
                </a:lnTo>
                <a:lnTo>
                  <a:pt x="363" y="0"/>
                </a:lnTo>
                <a:lnTo>
                  <a:pt x="363" y="123"/>
                </a:lnTo>
              </a:path>
            </a:pathLst>
          </a:custGeom>
          <a:noFill/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EF7AD87A-1859-968E-E504-6352AB1C93DB}"/>
              </a:ext>
            </a:extLst>
          </p:cNvPr>
          <p:cNvSpPr>
            <a:spLocks/>
          </p:cNvSpPr>
          <p:nvPr/>
        </p:nvSpPr>
        <p:spPr bwMode="auto">
          <a:xfrm flipH="1">
            <a:off x="3637589" y="3208132"/>
            <a:ext cx="57150" cy="63500"/>
          </a:xfrm>
          <a:custGeom>
            <a:avLst/>
            <a:gdLst>
              <a:gd name="T0" fmla="*/ 0 w 154"/>
              <a:gd name="T1" fmla="*/ 0 h 154"/>
              <a:gd name="T2" fmla="*/ 0 w 154"/>
              <a:gd name="T3" fmla="*/ 0 h 154"/>
              <a:gd name="T4" fmla="*/ 154 w 154"/>
              <a:gd name="T5" fmla="*/ 0 h 154"/>
              <a:gd name="T6" fmla="*/ 154 w 154"/>
              <a:gd name="T7" fmla="*/ 154 h 154"/>
              <a:gd name="T8" fmla="*/ 0 w 154"/>
              <a:gd name="T9" fmla="*/ 154 h 154"/>
              <a:gd name="T10" fmla="*/ 0 w 154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" h="154">
                <a:moveTo>
                  <a:pt x="0" y="0"/>
                </a:moveTo>
                <a:lnTo>
                  <a:pt x="0" y="0"/>
                </a:lnTo>
                <a:lnTo>
                  <a:pt x="154" y="0"/>
                </a:lnTo>
                <a:lnTo>
                  <a:pt x="154" y="154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6F9EB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8">
            <a:extLst>
              <a:ext uri="{FF2B5EF4-FFF2-40B4-BE49-F238E27FC236}">
                <a16:creationId xmlns:a16="http://schemas.microsoft.com/office/drawing/2014/main" id="{D348DE01-1297-3BA0-B7BD-A0A006E2A9FC}"/>
              </a:ext>
            </a:extLst>
          </p:cNvPr>
          <p:cNvSpPr>
            <a:spLocks/>
          </p:cNvSpPr>
          <p:nvPr/>
        </p:nvSpPr>
        <p:spPr bwMode="auto">
          <a:xfrm flipH="1">
            <a:off x="3599489" y="3165270"/>
            <a:ext cx="133350" cy="149225"/>
          </a:xfrm>
          <a:custGeom>
            <a:avLst/>
            <a:gdLst>
              <a:gd name="T0" fmla="*/ 363 w 363"/>
              <a:gd name="T1" fmla="*/ 237 h 363"/>
              <a:gd name="T2" fmla="*/ 363 w 363"/>
              <a:gd name="T3" fmla="*/ 237 h 363"/>
              <a:gd name="T4" fmla="*/ 363 w 363"/>
              <a:gd name="T5" fmla="*/ 363 h 363"/>
              <a:gd name="T6" fmla="*/ 0 w 363"/>
              <a:gd name="T7" fmla="*/ 363 h 363"/>
              <a:gd name="T8" fmla="*/ 0 w 363"/>
              <a:gd name="T9" fmla="*/ 0 h 363"/>
              <a:gd name="T10" fmla="*/ 363 w 363"/>
              <a:gd name="T11" fmla="*/ 0 h 363"/>
              <a:gd name="T12" fmla="*/ 363 w 363"/>
              <a:gd name="T13" fmla="*/ 12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363">
                <a:moveTo>
                  <a:pt x="363" y="237"/>
                </a:moveTo>
                <a:lnTo>
                  <a:pt x="363" y="237"/>
                </a:lnTo>
                <a:lnTo>
                  <a:pt x="363" y="363"/>
                </a:lnTo>
                <a:lnTo>
                  <a:pt x="0" y="363"/>
                </a:lnTo>
                <a:lnTo>
                  <a:pt x="0" y="0"/>
                </a:lnTo>
                <a:lnTo>
                  <a:pt x="363" y="0"/>
                </a:lnTo>
                <a:lnTo>
                  <a:pt x="363" y="123"/>
                </a:lnTo>
              </a:path>
            </a:pathLst>
          </a:custGeom>
          <a:noFill/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FC10FECF-3CBB-2C34-6608-632876CF039E}"/>
              </a:ext>
            </a:extLst>
          </p:cNvPr>
          <p:cNvSpPr>
            <a:spLocks/>
          </p:cNvSpPr>
          <p:nvPr/>
        </p:nvSpPr>
        <p:spPr bwMode="auto">
          <a:xfrm flipH="1">
            <a:off x="5848393" y="2373040"/>
            <a:ext cx="57150" cy="63500"/>
          </a:xfrm>
          <a:custGeom>
            <a:avLst/>
            <a:gdLst>
              <a:gd name="T0" fmla="*/ 0 w 154"/>
              <a:gd name="T1" fmla="*/ 0 h 154"/>
              <a:gd name="T2" fmla="*/ 0 w 154"/>
              <a:gd name="T3" fmla="*/ 0 h 154"/>
              <a:gd name="T4" fmla="*/ 154 w 154"/>
              <a:gd name="T5" fmla="*/ 0 h 154"/>
              <a:gd name="T6" fmla="*/ 154 w 154"/>
              <a:gd name="T7" fmla="*/ 154 h 154"/>
              <a:gd name="T8" fmla="*/ 0 w 154"/>
              <a:gd name="T9" fmla="*/ 154 h 154"/>
              <a:gd name="T10" fmla="*/ 0 w 154"/>
              <a:gd name="T11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4" h="154">
                <a:moveTo>
                  <a:pt x="0" y="0"/>
                </a:moveTo>
                <a:lnTo>
                  <a:pt x="0" y="0"/>
                </a:lnTo>
                <a:lnTo>
                  <a:pt x="154" y="0"/>
                </a:lnTo>
                <a:lnTo>
                  <a:pt x="154" y="154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6F9EB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1DDBF4DA-D611-24C9-CD2C-3915B3F1CA6E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810293" y="2330178"/>
            <a:ext cx="133350" cy="149225"/>
          </a:xfrm>
          <a:custGeom>
            <a:avLst/>
            <a:gdLst>
              <a:gd name="T0" fmla="*/ 363 w 363"/>
              <a:gd name="T1" fmla="*/ 237 h 363"/>
              <a:gd name="T2" fmla="*/ 363 w 363"/>
              <a:gd name="T3" fmla="*/ 237 h 363"/>
              <a:gd name="T4" fmla="*/ 363 w 363"/>
              <a:gd name="T5" fmla="*/ 363 h 363"/>
              <a:gd name="T6" fmla="*/ 0 w 363"/>
              <a:gd name="T7" fmla="*/ 363 h 363"/>
              <a:gd name="T8" fmla="*/ 0 w 363"/>
              <a:gd name="T9" fmla="*/ 0 h 363"/>
              <a:gd name="T10" fmla="*/ 363 w 363"/>
              <a:gd name="T11" fmla="*/ 0 h 363"/>
              <a:gd name="T12" fmla="*/ 363 w 363"/>
              <a:gd name="T13" fmla="*/ 12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3" h="363">
                <a:moveTo>
                  <a:pt x="363" y="237"/>
                </a:moveTo>
                <a:lnTo>
                  <a:pt x="363" y="237"/>
                </a:lnTo>
                <a:lnTo>
                  <a:pt x="363" y="363"/>
                </a:lnTo>
                <a:lnTo>
                  <a:pt x="0" y="363"/>
                </a:lnTo>
                <a:lnTo>
                  <a:pt x="0" y="0"/>
                </a:lnTo>
                <a:lnTo>
                  <a:pt x="363" y="0"/>
                </a:lnTo>
                <a:lnTo>
                  <a:pt x="363" y="123"/>
                </a:lnTo>
              </a:path>
            </a:pathLst>
          </a:custGeom>
          <a:noFill/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70CB54C-5CBF-F81D-235B-6DAC9C117CCA}"/>
              </a:ext>
            </a:extLst>
          </p:cNvPr>
          <p:cNvSpPr/>
          <p:nvPr/>
        </p:nvSpPr>
        <p:spPr>
          <a:xfrm>
            <a:off x="5419724" y="3790947"/>
            <a:ext cx="1770467" cy="1098995"/>
          </a:xfrm>
          <a:custGeom>
            <a:avLst/>
            <a:gdLst>
              <a:gd name="connsiteX0" fmla="*/ 0 w 1512094"/>
              <a:gd name="connsiteY0" fmla="*/ 0 h 557213"/>
              <a:gd name="connsiteX1" fmla="*/ 1004888 w 1512094"/>
              <a:gd name="connsiteY1" fmla="*/ 0 h 557213"/>
              <a:gd name="connsiteX2" fmla="*/ 1512094 w 1512094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094" h="557213">
                <a:moveTo>
                  <a:pt x="0" y="0"/>
                </a:moveTo>
                <a:lnTo>
                  <a:pt x="1004888" y="0"/>
                </a:lnTo>
                <a:lnTo>
                  <a:pt x="1512094" y="557213"/>
                </a:lnTo>
              </a:path>
            </a:pathLst>
          </a:custGeom>
          <a:noFill/>
          <a:ln>
            <a:solidFill>
              <a:srgbClr val="6F9E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09286EDE-30F0-A801-ECB5-2225D9E8A01B}"/>
              </a:ext>
            </a:extLst>
          </p:cNvPr>
          <p:cNvSpPr>
            <a:spLocks/>
          </p:cNvSpPr>
          <p:nvPr/>
        </p:nvSpPr>
        <p:spPr bwMode="auto">
          <a:xfrm>
            <a:off x="6578677" y="3778249"/>
            <a:ext cx="34925" cy="38100"/>
          </a:xfrm>
          <a:custGeom>
            <a:avLst/>
            <a:gdLst>
              <a:gd name="T0" fmla="*/ 97 w 97"/>
              <a:gd name="T1" fmla="*/ 48 h 96"/>
              <a:gd name="T2" fmla="*/ 97 w 97"/>
              <a:gd name="T3" fmla="*/ 48 h 96"/>
              <a:gd name="T4" fmla="*/ 48 w 97"/>
              <a:gd name="T5" fmla="*/ 96 h 96"/>
              <a:gd name="T6" fmla="*/ 0 w 97"/>
              <a:gd name="T7" fmla="*/ 48 h 96"/>
              <a:gd name="T8" fmla="*/ 48 w 97"/>
              <a:gd name="T9" fmla="*/ 0 h 96"/>
              <a:gd name="T10" fmla="*/ 97 w 97"/>
              <a:gd name="T11" fmla="*/ 48 h 96"/>
              <a:gd name="T12" fmla="*/ 97 w 97"/>
              <a:gd name="T13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6">
                <a:moveTo>
                  <a:pt x="97" y="48"/>
                </a:moveTo>
                <a:lnTo>
                  <a:pt x="97" y="48"/>
                </a:lnTo>
                <a:cubicBezTo>
                  <a:pt x="97" y="75"/>
                  <a:pt x="75" y="96"/>
                  <a:pt x="48" y="96"/>
                </a:cubicBezTo>
                <a:cubicBezTo>
                  <a:pt x="22" y="96"/>
                  <a:pt x="0" y="75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75" y="0"/>
                  <a:pt x="97" y="21"/>
                  <a:pt x="97" y="48"/>
                </a:cubicBezTo>
                <a:lnTo>
                  <a:pt x="97" y="48"/>
                </a:ln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7E2FC22-9582-E177-3C8F-788F55C39D68}"/>
              </a:ext>
            </a:extLst>
          </p:cNvPr>
          <p:cNvSpPr/>
          <p:nvPr/>
        </p:nvSpPr>
        <p:spPr>
          <a:xfrm flipV="1">
            <a:off x="5937293" y="2129031"/>
            <a:ext cx="1164388" cy="278785"/>
          </a:xfrm>
          <a:custGeom>
            <a:avLst/>
            <a:gdLst>
              <a:gd name="connsiteX0" fmla="*/ 0 w 1512094"/>
              <a:gd name="connsiteY0" fmla="*/ 0 h 557213"/>
              <a:gd name="connsiteX1" fmla="*/ 1004888 w 1512094"/>
              <a:gd name="connsiteY1" fmla="*/ 0 h 557213"/>
              <a:gd name="connsiteX2" fmla="*/ 1512094 w 1512094"/>
              <a:gd name="connsiteY2" fmla="*/ 557213 h 5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2094" h="557213">
                <a:moveTo>
                  <a:pt x="0" y="0"/>
                </a:moveTo>
                <a:lnTo>
                  <a:pt x="1004888" y="0"/>
                </a:lnTo>
                <a:lnTo>
                  <a:pt x="1512094" y="557213"/>
                </a:lnTo>
              </a:path>
            </a:pathLst>
          </a:custGeom>
          <a:noFill/>
          <a:ln>
            <a:solidFill>
              <a:srgbClr val="6F9E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BFF438-CB3C-7B5B-1133-917D4166C7E3}"/>
              </a:ext>
            </a:extLst>
          </p:cNvPr>
          <p:cNvSpPr/>
          <p:nvPr/>
        </p:nvSpPr>
        <p:spPr>
          <a:xfrm flipH="1">
            <a:off x="2931580" y="3228081"/>
            <a:ext cx="1010090" cy="1572060"/>
          </a:xfrm>
          <a:custGeom>
            <a:avLst/>
            <a:gdLst>
              <a:gd name="connsiteX0" fmla="*/ 0 w 1512094"/>
              <a:gd name="connsiteY0" fmla="*/ 0 h 557213"/>
              <a:gd name="connsiteX1" fmla="*/ 1004888 w 1512094"/>
              <a:gd name="connsiteY1" fmla="*/ 0 h 557213"/>
              <a:gd name="connsiteX2" fmla="*/ 1512094 w 1512094"/>
              <a:gd name="connsiteY2" fmla="*/ 557213 h 557213"/>
              <a:gd name="connsiteX0" fmla="*/ 0 w 4259277"/>
              <a:gd name="connsiteY0" fmla="*/ 0 h 557213"/>
              <a:gd name="connsiteX1" fmla="*/ 4252557 w 4259277"/>
              <a:gd name="connsiteY1" fmla="*/ 1123 h 557213"/>
              <a:gd name="connsiteX2" fmla="*/ 1512094 w 4259277"/>
              <a:gd name="connsiteY2" fmla="*/ 557213 h 557213"/>
              <a:gd name="connsiteX0" fmla="*/ 941146 w 2753904"/>
              <a:gd name="connsiteY0" fmla="*/ 1123 h 556090"/>
              <a:gd name="connsiteX1" fmla="*/ 2747184 w 2753904"/>
              <a:gd name="connsiteY1" fmla="*/ 0 h 556090"/>
              <a:gd name="connsiteX2" fmla="*/ 6721 w 2753904"/>
              <a:gd name="connsiteY2" fmla="*/ 556090 h 556090"/>
              <a:gd name="connsiteX0" fmla="*/ 941146 w 2753904"/>
              <a:gd name="connsiteY0" fmla="*/ 1123 h 556090"/>
              <a:gd name="connsiteX1" fmla="*/ 2747184 w 2753904"/>
              <a:gd name="connsiteY1" fmla="*/ 0 h 556090"/>
              <a:gd name="connsiteX2" fmla="*/ 6721 w 2753904"/>
              <a:gd name="connsiteY2" fmla="*/ 556090 h 556090"/>
              <a:gd name="connsiteX0" fmla="*/ 941466 w 2747634"/>
              <a:gd name="connsiteY0" fmla="*/ 1123 h 556090"/>
              <a:gd name="connsiteX1" fmla="*/ 2747504 w 2747634"/>
              <a:gd name="connsiteY1" fmla="*/ 0 h 556090"/>
              <a:gd name="connsiteX2" fmla="*/ 7041 w 2747634"/>
              <a:gd name="connsiteY2" fmla="*/ 556090 h 556090"/>
              <a:gd name="connsiteX0" fmla="*/ 941466 w 2747634"/>
              <a:gd name="connsiteY0" fmla="*/ 1123 h 556090"/>
              <a:gd name="connsiteX1" fmla="*/ 2747504 w 2747634"/>
              <a:gd name="connsiteY1" fmla="*/ 0 h 556090"/>
              <a:gd name="connsiteX2" fmla="*/ 7041 w 2747634"/>
              <a:gd name="connsiteY2" fmla="*/ 556090 h 556090"/>
              <a:gd name="connsiteX0" fmla="*/ 934425 w 2740607"/>
              <a:gd name="connsiteY0" fmla="*/ 1123 h 556090"/>
              <a:gd name="connsiteX1" fmla="*/ 2740463 w 2740607"/>
              <a:gd name="connsiteY1" fmla="*/ 0 h 556090"/>
              <a:gd name="connsiteX2" fmla="*/ 0 w 2740607"/>
              <a:gd name="connsiteY2" fmla="*/ 556090 h 55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0607" h="556090">
                <a:moveTo>
                  <a:pt x="934425" y="1123"/>
                </a:moveTo>
                <a:lnTo>
                  <a:pt x="2740463" y="0"/>
                </a:lnTo>
                <a:cubicBezTo>
                  <a:pt x="2763085" y="16149"/>
                  <a:pt x="123824" y="529833"/>
                  <a:pt x="0" y="556090"/>
                </a:cubicBezTo>
              </a:path>
            </a:pathLst>
          </a:custGeom>
          <a:noFill/>
          <a:ln>
            <a:solidFill>
              <a:srgbClr val="6F9EB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11">
            <a:extLst>
              <a:ext uri="{FF2B5EF4-FFF2-40B4-BE49-F238E27FC236}">
                <a16:creationId xmlns:a16="http://schemas.microsoft.com/office/drawing/2014/main" id="{F9BAC8B2-4581-D566-E261-6A815F27008B}"/>
              </a:ext>
            </a:extLst>
          </p:cNvPr>
          <p:cNvSpPr>
            <a:spLocks/>
          </p:cNvSpPr>
          <p:nvPr/>
        </p:nvSpPr>
        <p:spPr bwMode="auto">
          <a:xfrm flipH="1">
            <a:off x="2914117" y="3220833"/>
            <a:ext cx="34925" cy="38100"/>
          </a:xfrm>
          <a:custGeom>
            <a:avLst/>
            <a:gdLst>
              <a:gd name="T0" fmla="*/ 97 w 97"/>
              <a:gd name="T1" fmla="*/ 48 h 96"/>
              <a:gd name="T2" fmla="*/ 97 w 97"/>
              <a:gd name="T3" fmla="*/ 48 h 96"/>
              <a:gd name="T4" fmla="*/ 48 w 97"/>
              <a:gd name="T5" fmla="*/ 96 h 96"/>
              <a:gd name="T6" fmla="*/ 0 w 97"/>
              <a:gd name="T7" fmla="*/ 48 h 96"/>
              <a:gd name="T8" fmla="*/ 48 w 97"/>
              <a:gd name="T9" fmla="*/ 0 h 96"/>
              <a:gd name="T10" fmla="*/ 97 w 97"/>
              <a:gd name="T11" fmla="*/ 48 h 96"/>
              <a:gd name="T12" fmla="*/ 97 w 97"/>
              <a:gd name="T13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6">
                <a:moveTo>
                  <a:pt x="97" y="48"/>
                </a:moveTo>
                <a:lnTo>
                  <a:pt x="97" y="48"/>
                </a:lnTo>
                <a:cubicBezTo>
                  <a:pt x="97" y="75"/>
                  <a:pt x="75" y="96"/>
                  <a:pt x="48" y="96"/>
                </a:cubicBezTo>
                <a:cubicBezTo>
                  <a:pt x="22" y="96"/>
                  <a:pt x="0" y="75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75" y="0"/>
                  <a:pt x="97" y="21"/>
                  <a:pt x="97" y="48"/>
                </a:cubicBezTo>
                <a:lnTo>
                  <a:pt x="97" y="48"/>
                </a:ln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AB1242FE-507C-AB40-2F0E-90511D7E6FA8}"/>
              </a:ext>
            </a:extLst>
          </p:cNvPr>
          <p:cNvSpPr>
            <a:spLocks/>
          </p:cNvSpPr>
          <p:nvPr/>
        </p:nvSpPr>
        <p:spPr bwMode="auto">
          <a:xfrm flipH="1">
            <a:off x="6683722" y="2385740"/>
            <a:ext cx="34925" cy="38100"/>
          </a:xfrm>
          <a:custGeom>
            <a:avLst/>
            <a:gdLst>
              <a:gd name="T0" fmla="*/ 97 w 97"/>
              <a:gd name="T1" fmla="*/ 48 h 96"/>
              <a:gd name="T2" fmla="*/ 97 w 97"/>
              <a:gd name="T3" fmla="*/ 48 h 96"/>
              <a:gd name="T4" fmla="*/ 48 w 97"/>
              <a:gd name="T5" fmla="*/ 96 h 96"/>
              <a:gd name="T6" fmla="*/ 0 w 97"/>
              <a:gd name="T7" fmla="*/ 48 h 96"/>
              <a:gd name="T8" fmla="*/ 48 w 97"/>
              <a:gd name="T9" fmla="*/ 0 h 96"/>
              <a:gd name="T10" fmla="*/ 97 w 97"/>
              <a:gd name="T11" fmla="*/ 48 h 96"/>
              <a:gd name="T12" fmla="*/ 97 w 97"/>
              <a:gd name="T13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" h="96">
                <a:moveTo>
                  <a:pt x="97" y="48"/>
                </a:moveTo>
                <a:lnTo>
                  <a:pt x="97" y="48"/>
                </a:lnTo>
                <a:cubicBezTo>
                  <a:pt x="97" y="75"/>
                  <a:pt x="75" y="96"/>
                  <a:pt x="48" y="96"/>
                </a:cubicBezTo>
                <a:cubicBezTo>
                  <a:pt x="22" y="96"/>
                  <a:pt x="0" y="75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75" y="0"/>
                  <a:pt x="97" y="21"/>
                  <a:pt x="97" y="48"/>
                </a:cubicBezTo>
                <a:lnTo>
                  <a:pt x="97" y="48"/>
                </a:lnTo>
                <a:close/>
              </a:path>
            </a:pathLst>
          </a:custGeom>
          <a:solidFill>
            <a:schemeClr val="bg2"/>
          </a:solidFill>
          <a:ln w="12700" cap="flat">
            <a:solidFill>
              <a:srgbClr val="6F9EB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erial view of a river flowing through a forest&#10;&#10;AI-generated content may be incorrect.">
            <a:extLst>
              <a:ext uri="{FF2B5EF4-FFF2-40B4-BE49-F238E27FC236}">
                <a16:creationId xmlns:a16="http://schemas.microsoft.com/office/drawing/2014/main" id="{FCF420F5-06B0-E81B-3716-A363E659E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69" y="898454"/>
            <a:ext cx="7166930" cy="4994601"/>
          </a:xfrm>
          <a:prstGeom prst="rect">
            <a:avLst/>
          </a:prstGeom>
          <a:scene3d>
            <a:camera prst="isometricBottomDown"/>
            <a:lightRig rig="threePt" dir="t"/>
          </a:scene3d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24FCA-AD29-EAA8-8AAC-2907F43D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2489" y="6643910"/>
            <a:ext cx="1423988" cy="180000"/>
          </a:xfrm>
        </p:spPr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76569-DC68-F12D-BEEB-280682A7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1777" y="6643910"/>
            <a:ext cx="4919662" cy="180000"/>
          </a:xfrm>
        </p:spPr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6325-AFE1-2748-C664-68562DDD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1875" y="6643910"/>
            <a:ext cx="1184276" cy="180000"/>
          </a:xfrm>
        </p:spPr>
        <p:txBody>
          <a:bodyPr/>
          <a:lstStyle/>
          <a:p>
            <a:fld id="{0320FFD9-BE3F-4CF6-8FB5-D59413CB97F5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2E542B-57F7-55F5-63D7-761A1520DF9C}"/>
              </a:ext>
            </a:extLst>
          </p:cNvPr>
          <p:cNvSpPr/>
          <p:nvPr/>
        </p:nvSpPr>
        <p:spPr>
          <a:xfrm>
            <a:off x="5972359" y="1538488"/>
            <a:ext cx="5272079" cy="4642907"/>
          </a:xfrm>
          <a:prstGeom prst="roundRect">
            <a:avLst>
              <a:gd name="adj" fmla="val 2033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73000"/>
                </a:schemeClr>
              </a:gs>
              <a:gs pos="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A129C0-C0B6-E2D8-57F2-D79A4732AB2B}"/>
              </a:ext>
            </a:extLst>
          </p:cNvPr>
          <p:cNvGrpSpPr/>
          <p:nvPr/>
        </p:nvGrpSpPr>
        <p:grpSpPr>
          <a:xfrm>
            <a:off x="6046654" y="2437895"/>
            <a:ext cx="423282" cy="403022"/>
            <a:chOff x="5867541" y="2357450"/>
            <a:chExt cx="423282" cy="40302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FD554DC-CFE7-5C49-9D6C-2BAC27B64760}"/>
                </a:ext>
              </a:extLst>
            </p:cNvPr>
            <p:cNvSpPr/>
            <p:nvPr/>
          </p:nvSpPr>
          <p:spPr>
            <a:xfrm>
              <a:off x="5867541" y="2357450"/>
              <a:ext cx="423282" cy="403022"/>
            </a:xfrm>
            <a:prstGeom prst="ellipse">
              <a:avLst/>
            </a:prstGeom>
            <a:gradFill>
              <a:gsLst>
                <a:gs pos="100000">
                  <a:srgbClr val="6F9EB2"/>
                </a:gs>
                <a:gs pos="0">
                  <a:srgbClr val="333F50"/>
                </a:gs>
              </a:gsLst>
              <a:lin ang="2700000" scaled="1"/>
            </a:gradFill>
            <a:ln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BE2C33D-1699-45BF-2809-052704A49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30301" y="2433267"/>
              <a:ext cx="297761" cy="224599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</p:grp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A9BEFB62-A7CE-4F52-D032-B84AA3615979}"/>
              </a:ext>
            </a:extLst>
          </p:cNvPr>
          <p:cNvSpPr/>
          <p:nvPr/>
        </p:nvSpPr>
        <p:spPr>
          <a:xfrm>
            <a:off x="5972359" y="1066396"/>
            <a:ext cx="5272079" cy="642506"/>
          </a:xfrm>
          <a:prstGeom prst="round2SameRect">
            <a:avLst>
              <a:gd name="adj1" fmla="val 26431"/>
              <a:gd name="adj2" fmla="val 0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593FA-C676-4EF3-9E63-25C0B9BA94D7}"/>
              </a:ext>
            </a:extLst>
          </p:cNvPr>
          <p:cNvSpPr txBox="1"/>
          <p:nvPr/>
        </p:nvSpPr>
        <p:spPr>
          <a:xfrm>
            <a:off x="6150351" y="936064"/>
            <a:ext cx="510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262F"/>
                </a:solidFill>
              </a:rPr>
              <a:t>Layer 1: Wide-Area Search and Identification (Macro Analysis)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7C5B22-EE1E-FDB6-2BF5-A573D1DCE795}"/>
              </a:ext>
            </a:extLst>
          </p:cNvPr>
          <p:cNvSpPr/>
          <p:nvPr/>
        </p:nvSpPr>
        <p:spPr>
          <a:xfrm>
            <a:off x="6100946" y="5095439"/>
            <a:ext cx="5048614" cy="981764"/>
          </a:xfrm>
          <a:prstGeom prst="roundRect">
            <a:avLst>
              <a:gd name="adj" fmla="val 8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FFA8AA-CB8F-46CE-6683-A2AA462310D1}"/>
              </a:ext>
            </a:extLst>
          </p:cNvPr>
          <p:cNvSpPr/>
          <p:nvPr/>
        </p:nvSpPr>
        <p:spPr>
          <a:xfrm>
            <a:off x="6174160" y="5586967"/>
            <a:ext cx="4897053" cy="413071"/>
          </a:xfrm>
          <a:prstGeom prst="roundRect">
            <a:avLst>
              <a:gd name="adj" fmla="val 812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2F9FBE-4441-4A44-F214-2DBB7DCDB079}"/>
              </a:ext>
            </a:extLst>
          </p:cNvPr>
          <p:cNvGrpSpPr/>
          <p:nvPr/>
        </p:nvGrpSpPr>
        <p:grpSpPr>
          <a:xfrm>
            <a:off x="10106043" y="5167358"/>
            <a:ext cx="1015231" cy="306747"/>
            <a:chOff x="10106043" y="5167358"/>
            <a:chExt cx="1015231" cy="3067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581102-4217-F987-6871-C7F3ED69A5E0}"/>
                </a:ext>
              </a:extLst>
            </p:cNvPr>
            <p:cNvSpPr/>
            <p:nvPr/>
          </p:nvSpPr>
          <p:spPr>
            <a:xfrm>
              <a:off x="10106043" y="5167358"/>
              <a:ext cx="965169" cy="306747"/>
            </a:xfrm>
            <a:prstGeom prst="roundRect">
              <a:avLst/>
            </a:prstGeom>
            <a:solidFill>
              <a:srgbClr val="6F9EB2"/>
            </a:solidFill>
            <a:ln>
              <a:solidFill>
                <a:srgbClr val="333F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A48D7EAB-6B31-F696-C8E8-78E4DD742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48075" y="5216031"/>
              <a:ext cx="189180" cy="1891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5B625C-D908-915F-6CF1-1BD0907348B4}"/>
                </a:ext>
              </a:extLst>
            </p:cNvPr>
            <p:cNvSpPr txBox="1"/>
            <p:nvPr/>
          </p:nvSpPr>
          <p:spPr>
            <a:xfrm>
              <a:off x="10462140" y="5172839"/>
              <a:ext cx="659134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7040712-3560-B7E4-9101-3EEDE69A20ED}"/>
              </a:ext>
            </a:extLst>
          </p:cNvPr>
          <p:cNvSpPr/>
          <p:nvPr/>
        </p:nvSpPr>
        <p:spPr>
          <a:xfrm>
            <a:off x="3574779" y="1599449"/>
            <a:ext cx="1207290" cy="1336217"/>
          </a:xfrm>
          <a:prstGeom prst="rect">
            <a:avLst/>
          </a:prstGeom>
          <a:noFill/>
          <a:ln w="38100">
            <a:solidFill>
              <a:srgbClr val="C6E3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ABB85-90B7-9FC3-8D46-981A430CC29D}"/>
              </a:ext>
            </a:extLst>
          </p:cNvPr>
          <p:cNvGrpSpPr/>
          <p:nvPr/>
        </p:nvGrpSpPr>
        <p:grpSpPr>
          <a:xfrm>
            <a:off x="3203143" y="3562304"/>
            <a:ext cx="1728946" cy="995724"/>
            <a:chOff x="5086032" y="5770077"/>
            <a:chExt cx="1613113" cy="929014"/>
          </a:xfrm>
          <a:effectLst>
            <a:outerShdw blurRad="50800" dist="50800" dir="5400000" algn="ctr" rotWithShape="0">
              <a:srgbClr val="C6E3EC"/>
            </a:outerShdw>
          </a:effectLst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E8F6B84-D78D-0EFA-7473-AF56D579C48A}"/>
                </a:ext>
              </a:extLst>
            </p:cNvPr>
            <p:cNvSpPr/>
            <p:nvPr/>
          </p:nvSpPr>
          <p:spPr>
            <a:xfrm>
              <a:off x="5176115" y="5797606"/>
              <a:ext cx="1503339" cy="901485"/>
            </a:xfrm>
            <a:prstGeom prst="rect">
              <a:avLst/>
            </a:prstGeom>
            <a:gradFill flip="none" rotWithShape="1">
              <a:gsLst>
                <a:gs pos="15000">
                  <a:srgbClr val="4C6CF8">
                    <a:alpha val="37000"/>
                  </a:srgbClr>
                </a:gs>
                <a:gs pos="82000">
                  <a:srgbClr val="936DFC">
                    <a:alpha val="37000"/>
                  </a:srgbClr>
                </a:gs>
              </a:gsLst>
              <a:lin ang="0" scaled="1"/>
              <a:tileRect/>
            </a:gradFill>
            <a:ln>
              <a:noFill/>
            </a:ln>
            <a:scene3d>
              <a:camera prst="isometricBottom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A grid of dots on a black background&#10;&#10;AI-generated content may be incorrect.">
              <a:extLst>
                <a:ext uri="{FF2B5EF4-FFF2-40B4-BE49-F238E27FC236}">
                  <a16:creationId xmlns:a16="http://schemas.microsoft.com/office/drawing/2014/main" id="{C316B355-377D-4C21-53A9-BD4BA0BDD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 t="27064" r="26861" b="28357"/>
            <a:stretch/>
          </p:blipFill>
          <p:spPr>
            <a:xfrm>
              <a:off x="5086032" y="5770077"/>
              <a:ext cx="1613113" cy="926173"/>
            </a:xfrm>
            <a:prstGeom prst="rect">
              <a:avLst/>
            </a:prstGeom>
            <a:scene3d>
              <a:camera prst="isometricBottomDown"/>
              <a:lightRig rig="threePt" dir="t"/>
            </a:scene3d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1DF37-0514-59DC-6F74-D44782101073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4178424" y="2935666"/>
            <a:ext cx="0" cy="1179134"/>
          </a:xfrm>
          <a:prstGeom prst="line">
            <a:avLst/>
          </a:prstGeom>
          <a:ln w="28575">
            <a:solidFill>
              <a:srgbClr val="C6E3E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n aerial view of a factory&#10;&#10;AI-generated content may be incorrect.">
            <a:extLst>
              <a:ext uri="{FF2B5EF4-FFF2-40B4-BE49-F238E27FC236}">
                <a16:creationId xmlns:a16="http://schemas.microsoft.com/office/drawing/2014/main" id="{2B51A66F-A884-4483-B162-B4A78BAAF8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768" y="1618217"/>
            <a:ext cx="1163117" cy="129496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5085AB9-BECC-CBBA-6333-B7B007E04127}"/>
              </a:ext>
            </a:extLst>
          </p:cNvPr>
          <p:cNvGrpSpPr/>
          <p:nvPr/>
        </p:nvGrpSpPr>
        <p:grpSpPr>
          <a:xfrm>
            <a:off x="6214385" y="4953784"/>
            <a:ext cx="1384984" cy="602316"/>
            <a:chOff x="6214385" y="4953784"/>
            <a:chExt cx="1384984" cy="602316"/>
          </a:xfrm>
        </p:grpSpPr>
        <p:pic>
          <p:nvPicPr>
            <p:cNvPr id="17" name="Graphic 16" descr="Badge Follow outline">
              <a:extLst>
                <a:ext uri="{FF2B5EF4-FFF2-40B4-BE49-F238E27FC236}">
                  <a16:creationId xmlns:a16="http://schemas.microsoft.com/office/drawing/2014/main" id="{865B518F-7030-BFE3-AED7-2BCCB3828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14385" y="5244327"/>
              <a:ext cx="210199" cy="210199"/>
            </a:xfrm>
            <a:prstGeom prst="rect">
              <a:avLst/>
            </a:prstGeom>
          </p:spPr>
        </p:pic>
        <p:pic>
          <p:nvPicPr>
            <p:cNvPr id="33" name="Picture 32" descr="Aerial view of a river flowing through a forest&#10;&#10;AI-generated content may be incorrect.">
              <a:extLst>
                <a:ext uri="{FF2B5EF4-FFF2-40B4-BE49-F238E27FC236}">
                  <a16:creationId xmlns:a16="http://schemas.microsoft.com/office/drawing/2014/main" id="{817DBBEC-E624-2D87-4F0C-4424E4975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3244" y="4953784"/>
              <a:ext cx="864285" cy="602316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4E4765-E976-3803-0E90-90986A1D91F4}"/>
                </a:ext>
              </a:extLst>
            </p:cNvPr>
            <p:cNvSpPr/>
            <p:nvPr/>
          </p:nvSpPr>
          <p:spPr>
            <a:xfrm>
              <a:off x="7348175" y="5154166"/>
              <a:ext cx="187182" cy="187181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6F9E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BE0DD4-44F5-5095-FDCC-30944BF1B0E0}"/>
                </a:ext>
              </a:extLst>
            </p:cNvPr>
            <p:cNvSpPr txBox="1"/>
            <p:nvPr/>
          </p:nvSpPr>
          <p:spPr>
            <a:xfrm>
              <a:off x="7293687" y="5140991"/>
              <a:ext cx="3056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+1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4165908-8409-7A31-9A45-7EA6851CE422}"/>
              </a:ext>
            </a:extLst>
          </p:cNvPr>
          <p:cNvSpPr txBox="1"/>
          <p:nvPr/>
        </p:nvSpPr>
        <p:spPr>
          <a:xfrm>
            <a:off x="614734" y="5092778"/>
            <a:ext cx="2166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This case study was performed with </a:t>
            </a:r>
            <a:r>
              <a:rPr lang="en-US" sz="1400" i="1" dirty="0" err="1"/>
              <a:t>LibreGeoLens</a:t>
            </a:r>
            <a:r>
              <a:rPr lang="en-US" sz="1400" i="1" dirty="0"/>
              <a:t>. A live demo will be given today.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5F1315-9D2A-D931-87B1-B7B45B9604D5}"/>
              </a:ext>
            </a:extLst>
          </p:cNvPr>
          <p:cNvGrpSpPr/>
          <p:nvPr/>
        </p:nvGrpSpPr>
        <p:grpSpPr>
          <a:xfrm>
            <a:off x="6526237" y="2360730"/>
            <a:ext cx="4369763" cy="2501278"/>
            <a:chOff x="6526237" y="2360730"/>
            <a:chExt cx="4369763" cy="250127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EF35E84-9E40-18B2-70DD-CA72582B3106}"/>
                </a:ext>
              </a:extLst>
            </p:cNvPr>
            <p:cNvSpPr/>
            <p:nvPr/>
          </p:nvSpPr>
          <p:spPr>
            <a:xfrm>
              <a:off x="6526237" y="2360730"/>
              <a:ext cx="4369763" cy="2489089"/>
            </a:xfrm>
            <a:prstGeom prst="roundRect">
              <a:avLst>
                <a:gd name="adj" fmla="val 54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88900" dist="12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8C9C27-E7C0-34E2-B625-90A0E8D95CBB}"/>
                </a:ext>
              </a:extLst>
            </p:cNvPr>
            <p:cNvSpPr txBox="1"/>
            <p:nvPr/>
          </p:nvSpPr>
          <p:spPr>
            <a:xfrm>
              <a:off x="6558792" y="2399795"/>
              <a:ext cx="429308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971550" algn="l"/>
                </a:tabLst>
              </a:pPr>
              <a:r>
                <a:rPr lang="en-US" sz="14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The image shows potential power plant located near the center, adjacent to the river.</a:t>
              </a:r>
              <a:r>
                <a:rPr lang="en-US" sz="14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 It can be identified by its industrial features and infrastructure typically 	associated with power generation 	facilities.</a:t>
              </a:r>
            </a:p>
            <a:p>
              <a:pPr>
                <a:tabLst>
                  <a:tab pos="971550" algn="l"/>
                </a:tabLst>
              </a:pPr>
              <a:endParaRPr lang="en-US" sz="1400" dirty="0"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  <a:p>
              <a:pPr>
                <a:tabLst>
                  <a:tab pos="971550" algn="l"/>
                </a:tabLst>
              </a:pPr>
              <a:r>
                <a:rPr lang="en-US" sz="14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	Without specific labels, it’s challenging 	to determine the type of power plant, but the location along the river suggests it may rely on water for operations, potentially indicating hydroelectric, coal-fired, or gas-fired generation.</a:t>
              </a:r>
              <a:endParaRPr lang="en-US" sz="14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pic>
          <p:nvPicPr>
            <p:cNvPr id="43" name="Picture 42" descr="An aerial view of a factory&#10;&#10;AI-generated content may be incorrect.">
              <a:extLst>
                <a:ext uri="{FF2B5EF4-FFF2-40B4-BE49-F238E27FC236}">
                  <a16:creationId xmlns:a16="http://schemas.microsoft.com/office/drawing/2014/main" id="{221DAFA2-41E7-15C0-2A33-E2586481C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58693" y="3133325"/>
              <a:ext cx="869521" cy="968085"/>
            </a:xfrm>
            <a:prstGeom prst="rect">
              <a:avLst/>
            </a:prstGeom>
          </p:spPr>
        </p:pic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7A7B3CD-4739-06FF-406C-87C01E56FAA5}"/>
              </a:ext>
            </a:extLst>
          </p:cNvPr>
          <p:cNvSpPr/>
          <p:nvPr/>
        </p:nvSpPr>
        <p:spPr>
          <a:xfrm>
            <a:off x="6526237" y="1669630"/>
            <a:ext cx="4369763" cy="541275"/>
          </a:xfrm>
          <a:prstGeom prst="wedgeRoundRectCallout">
            <a:avLst>
              <a:gd name="adj1" fmla="val 55137"/>
              <a:gd name="adj2" fmla="val 47306"/>
              <a:gd name="adj3" fmla="val 16667"/>
            </a:avLst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6473C360-1AD2-5120-1136-EB3320447061}"/>
              </a:ext>
            </a:extLst>
          </p:cNvPr>
          <p:cNvSpPr txBox="1">
            <a:spLocks/>
          </p:cNvSpPr>
          <p:nvPr/>
        </p:nvSpPr>
        <p:spPr>
          <a:xfrm>
            <a:off x="6558792" y="1707730"/>
            <a:ext cx="4337208" cy="398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Identify potential power plants and tell me their locations in the image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84922B-A45E-5960-2D4F-22AF4A758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60" y="103631"/>
            <a:ext cx="9973893" cy="673120"/>
          </a:xfrm>
        </p:spPr>
        <p:txBody>
          <a:bodyPr/>
          <a:lstStyle/>
          <a:p>
            <a:r>
              <a:rPr lang="en-US" dirty="0"/>
              <a:t>Case Study | A Multi-Tiered Image Processing Approach for Contextual Analysis with MLLMs</a:t>
            </a:r>
          </a:p>
        </p:txBody>
      </p:sp>
    </p:spTree>
    <p:extLst>
      <p:ext uri="{BB962C8B-B14F-4D97-AF65-F5344CB8AC3E}">
        <p14:creationId xmlns:p14="http://schemas.microsoft.com/office/powerpoint/2010/main" val="190652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1451BC1-64F1-9A7C-43F0-C73D82CCCE72}"/>
              </a:ext>
            </a:extLst>
          </p:cNvPr>
          <p:cNvGrpSpPr/>
          <p:nvPr/>
        </p:nvGrpSpPr>
        <p:grpSpPr>
          <a:xfrm>
            <a:off x="1089927" y="1500907"/>
            <a:ext cx="3572769" cy="4244858"/>
            <a:chOff x="675865" y="1814807"/>
            <a:chExt cx="2372136" cy="17299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BFBA6F-8D0A-FE4F-E36E-F392CAEFF8CC}"/>
                </a:ext>
              </a:extLst>
            </p:cNvPr>
            <p:cNvSpPr/>
            <p:nvPr/>
          </p:nvSpPr>
          <p:spPr>
            <a:xfrm>
              <a:off x="730817" y="1814807"/>
              <a:ext cx="2317183" cy="1725321"/>
            </a:xfrm>
            <a:prstGeom prst="rect">
              <a:avLst/>
            </a:prstGeom>
            <a:gradFill flip="none" rotWithShape="1">
              <a:gsLst>
                <a:gs pos="15000">
                  <a:srgbClr val="4C6CF8">
                    <a:alpha val="23000"/>
                  </a:srgbClr>
                </a:gs>
                <a:gs pos="82000">
                  <a:srgbClr val="936DFC">
                    <a:alpha val="23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grid of dots on a black background&#10;&#10;AI-generated content may be incorrect.">
              <a:extLst>
                <a:ext uri="{FF2B5EF4-FFF2-40B4-BE49-F238E27FC236}">
                  <a16:creationId xmlns:a16="http://schemas.microsoft.com/office/drawing/2014/main" id="{C5FAAC8F-3241-9215-6D38-253501455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100000" contrast="100000"/>
                      </a14:imgEffect>
                    </a14:imgLayer>
                  </a14:imgProps>
                </a:ext>
              </a:extLst>
            </a:blip>
            <a:srcRect l="-1" t="27063" r="4563" b="3934"/>
            <a:stretch/>
          </p:blipFill>
          <p:spPr>
            <a:xfrm>
              <a:off x="675865" y="1829656"/>
              <a:ext cx="2372136" cy="171510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E30BCA-CFCF-C4E0-A554-DC472D89D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60" y="103631"/>
            <a:ext cx="9973893" cy="673120"/>
          </a:xfrm>
        </p:spPr>
        <p:txBody>
          <a:bodyPr/>
          <a:lstStyle/>
          <a:p>
            <a:r>
              <a:rPr lang="en-US" dirty="0"/>
              <a:t>Case Study | A Multi-Tiered Image Processing Approach for Contextual Analysis with MLLMs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E31F4-4A42-D2BC-F966-B9EFC2EA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n aerial view of a factory&#10;&#10;AI-generated content may be incorrect.">
            <a:extLst>
              <a:ext uri="{FF2B5EF4-FFF2-40B4-BE49-F238E27FC236}">
                <a16:creationId xmlns:a16="http://schemas.microsoft.com/office/drawing/2014/main" id="{1B34540B-2180-2A76-6611-D17387F8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6" y="1091802"/>
            <a:ext cx="4240724" cy="4734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D193F1-7C78-1B2F-C211-B1A15568AE6A}"/>
              </a:ext>
            </a:extLst>
          </p:cNvPr>
          <p:cNvSpPr/>
          <p:nvPr/>
        </p:nvSpPr>
        <p:spPr>
          <a:xfrm>
            <a:off x="816432" y="1065107"/>
            <a:ext cx="4272422" cy="4761019"/>
          </a:xfrm>
          <a:prstGeom prst="rect">
            <a:avLst/>
          </a:prstGeom>
          <a:noFill/>
          <a:ln w="38100">
            <a:solidFill>
              <a:srgbClr val="333F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A7A739A-2A10-4076-6075-8000053BE093}"/>
              </a:ext>
            </a:extLst>
          </p:cNvPr>
          <p:cNvSpPr/>
          <p:nvPr/>
        </p:nvSpPr>
        <p:spPr>
          <a:xfrm rot="16200000">
            <a:off x="2396933" y="822041"/>
            <a:ext cx="1463206" cy="1882862"/>
          </a:xfrm>
          <a:prstGeom prst="triangle">
            <a:avLst>
              <a:gd name="adj" fmla="val 18878"/>
            </a:avLst>
          </a:prstGeom>
          <a:gradFill>
            <a:gsLst>
              <a:gs pos="65000">
                <a:srgbClr val="C6E3EC">
                  <a:alpha val="80000"/>
                </a:srgbClr>
              </a:gs>
              <a:gs pos="0">
                <a:schemeClr val="bg1">
                  <a:alpha val="10000"/>
                </a:schemeClr>
              </a:gs>
            </a:gsLst>
            <a:lin ang="54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B0D347B-30C4-0B9B-8DBB-D9398633DE97}"/>
              </a:ext>
            </a:extLst>
          </p:cNvPr>
          <p:cNvSpPr/>
          <p:nvPr/>
        </p:nvSpPr>
        <p:spPr>
          <a:xfrm>
            <a:off x="6785919" y="1612111"/>
            <a:ext cx="4686300" cy="4442814"/>
          </a:xfrm>
          <a:prstGeom prst="roundRect">
            <a:avLst>
              <a:gd name="adj" fmla="val 2033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73000"/>
                </a:schemeClr>
              </a:gs>
              <a:gs pos="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745EF0A-2764-1224-C11F-BED7B40456A9}"/>
              </a:ext>
            </a:extLst>
          </p:cNvPr>
          <p:cNvSpPr/>
          <p:nvPr/>
        </p:nvSpPr>
        <p:spPr>
          <a:xfrm>
            <a:off x="6900219" y="5089627"/>
            <a:ext cx="4487664" cy="872681"/>
          </a:xfrm>
          <a:prstGeom prst="roundRect">
            <a:avLst>
              <a:gd name="adj" fmla="val 8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58579E-6177-8013-6D57-3AFE65F60EB6}"/>
              </a:ext>
            </a:extLst>
          </p:cNvPr>
          <p:cNvSpPr/>
          <p:nvPr/>
        </p:nvSpPr>
        <p:spPr>
          <a:xfrm>
            <a:off x="6965297" y="5526543"/>
            <a:ext cx="4352943" cy="367175"/>
          </a:xfrm>
          <a:prstGeom prst="roundRect">
            <a:avLst>
              <a:gd name="adj" fmla="val 812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39A40D-A183-98E6-7F46-1CDBE453C5A9}"/>
              </a:ext>
            </a:extLst>
          </p:cNvPr>
          <p:cNvGrpSpPr/>
          <p:nvPr/>
        </p:nvGrpSpPr>
        <p:grpSpPr>
          <a:xfrm>
            <a:off x="10460311" y="5153556"/>
            <a:ext cx="857929" cy="272665"/>
            <a:chOff x="10460311" y="5153556"/>
            <a:chExt cx="857929" cy="272665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18017D4-A457-8F97-1037-F2C65C5E95F1}"/>
                </a:ext>
              </a:extLst>
            </p:cNvPr>
            <p:cNvSpPr/>
            <p:nvPr/>
          </p:nvSpPr>
          <p:spPr>
            <a:xfrm>
              <a:off x="10460311" y="5153556"/>
              <a:ext cx="857929" cy="272665"/>
            </a:xfrm>
            <a:prstGeom prst="roundRect">
              <a:avLst/>
            </a:prstGeom>
            <a:solidFill>
              <a:srgbClr val="6F9EB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03E00743-65C0-D08B-DC04-F09E594A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519940" y="5196821"/>
              <a:ext cx="168160" cy="16816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FE04F3C-FA13-1297-11BF-B184B379C3E3}"/>
                </a:ext>
              </a:extLst>
            </p:cNvPr>
            <p:cNvSpPr txBox="1"/>
            <p:nvPr/>
          </p:nvSpPr>
          <p:spPr>
            <a:xfrm>
              <a:off x="10710221" y="5158428"/>
              <a:ext cx="585897" cy="258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A7114D-3CE0-AE4B-ED18-F4DA719A69F4}"/>
              </a:ext>
            </a:extLst>
          </p:cNvPr>
          <p:cNvGrpSpPr/>
          <p:nvPr/>
        </p:nvGrpSpPr>
        <p:grpSpPr>
          <a:xfrm>
            <a:off x="7278257" y="2709189"/>
            <a:ext cx="3672984" cy="2162109"/>
            <a:chOff x="7278257" y="2709189"/>
            <a:chExt cx="3672984" cy="216210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AEC2B94-2C06-C5E6-50A2-50A97DB42A63}"/>
                </a:ext>
              </a:extLst>
            </p:cNvPr>
            <p:cNvSpPr/>
            <p:nvPr/>
          </p:nvSpPr>
          <p:spPr>
            <a:xfrm>
              <a:off x="7278257" y="2709189"/>
              <a:ext cx="3672984" cy="2162109"/>
            </a:xfrm>
            <a:prstGeom prst="roundRect">
              <a:avLst>
                <a:gd name="adj" fmla="val 5449"/>
              </a:avLst>
            </a:prstGeom>
            <a:solidFill>
              <a:srgbClr val="F2F1F6"/>
            </a:solidFill>
            <a:ln>
              <a:noFill/>
            </a:ln>
            <a:effectLst>
              <a:outerShdw blurRad="88900" dist="12700" dir="2700000" algn="tl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30E459-BF15-A88D-04E2-F4A31BAC12C2}"/>
                </a:ext>
              </a:extLst>
            </p:cNvPr>
            <p:cNvSpPr txBox="1"/>
            <p:nvPr/>
          </p:nvSpPr>
          <p:spPr>
            <a:xfrm>
              <a:off x="7344097" y="2720999"/>
              <a:ext cx="36071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The closer view at the facility indicates it is likely a coal-fired power plant. Key features include: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5934009-72C2-7AE9-EE4B-BCF56E4663FD}"/>
                </a:ext>
              </a:extLst>
            </p:cNvPr>
            <p:cNvSpPr/>
            <p:nvPr/>
          </p:nvSpPr>
          <p:spPr>
            <a:xfrm>
              <a:off x="7434676" y="3217895"/>
              <a:ext cx="2159926" cy="913579"/>
            </a:xfrm>
            <a:prstGeom prst="roundRect">
              <a:avLst>
                <a:gd name="adj" fmla="val 493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endParaRPr lang="en-US" sz="1050" dirty="0">
                <a:solidFill>
                  <a:srgbClr val="0C262F"/>
                </a:solidFill>
              </a:endParaRPr>
            </a:p>
            <a:p>
              <a:r>
                <a:rPr lang="en-US" sz="1200" dirty="0">
                  <a:solidFill>
                    <a:srgbClr val="0C262F"/>
                  </a:solidFill>
                </a:rPr>
                <a:t>Coal Storage: (…)</a:t>
              </a:r>
            </a:p>
            <a:p>
              <a:r>
                <a:rPr lang="en-US" sz="1200" dirty="0">
                  <a:solidFill>
                    <a:srgbClr val="0C262F"/>
                  </a:solidFill>
                </a:rPr>
                <a:t>Emissions: (…)</a:t>
              </a:r>
            </a:p>
            <a:p>
              <a:r>
                <a:rPr lang="en-US" sz="1200" dirty="0">
                  <a:solidFill>
                    <a:srgbClr val="0C262F"/>
                  </a:solidFill>
                </a:rPr>
                <a:t>Infrastructure: (…)</a:t>
              </a:r>
            </a:p>
            <a:p>
              <a:r>
                <a:rPr lang="en-US" sz="1200" dirty="0">
                  <a:solidFill>
                    <a:srgbClr val="0C262F"/>
                  </a:solidFill>
                </a:rPr>
                <a:t>River Access: (…)</a:t>
              </a:r>
            </a:p>
            <a:p>
              <a:endParaRPr lang="en-US" sz="1050" dirty="0">
                <a:solidFill>
                  <a:srgbClr val="0C262F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106214-BEF2-6C93-FD78-449910F1F6B0}"/>
                </a:ext>
              </a:extLst>
            </p:cNvPr>
            <p:cNvSpPr txBox="1"/>
            <p:nvPr/>
          </p:nvSpPr>
          <p:spPr>
            <a:xfrm>
              <a:off x="7328587" y="4168944"/>
              <a:ext cx="33278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Overall, this characteristics support the identification of the facility as a coal-fired power plant.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D7EC44-2B55-9B9C-1298-0193517A232B}"/>
              </a:ext>
            </a:extLst>
          </p:cNvPr>
          <p:cNvSpPr txBox="1"/>
          <p:nvPr/>
        </p:nvSpPr>
        <p:spPr>
          <a:xfrm>
            <a:off x="6788267" y="938835"/>
            <a:ext cx="4648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262F"/>
                </a:solidFill>
              </a:rPr>
              <a:t>Layer 2: Facility-Level Delineation &amp; Segmentation (</a:t>
            </a:r>
            <a:r>
              <a:rPr lang="en-US" sz="1600" b="1" dirty="0" err="1">
                <a:solidFill>
                  <a:srgbClr val="0C262F"/>
                </a:solidFill>
              </a:rPr>
              <a:t>Meso</a:t>
            </a:r>
            <a:r>
              <a:rPr lang="en-US" sz="1600" b="1" dirty="0">
                <a:solidFill>
                  <a:srgbClr val="0C262F"/>
                </a:solidFill>
              </a:rPr>
              <a:t> Analysis)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01C9BA-543C-FE97-5691-13BA0CAFDA3C}"/>
              </a:ext>
            </a:extLst>
          </p:cNvPr>
          <p:cNvGrpSpPr/>
          <p:nvPr/>
        </p:nvGrpSpPr>
        <p:grpSpPr>
          <a:xfrm>
            <a:off x="7001055" y="4931918"/>
            <a:ext cx="836416" cy="533288"/>
            <a:chOff x="7001055" y="4931918"/>
            <a:chExt cx="836416" cy="533288"/>
          </a:xfrm>
        </p:grpSpPr>
        <p:pic>
          <p:nvPicPr>
            <p:cNvPr id="36" name="Graphic 35" descr="Badge Follow outline">
              <a:extLst>
                <a:ext uri="{FF2B5EF4-FFF2-40B4-BE49-F238E27FC236}">
                  <a16:creationId xmlns:a16="http://schemas.microsoft.com/office/drawing/2014/main" id="{33B3B3A0-F173-CFED-7479-4C28B4165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01055" y="5221973"/>
              <a:ext cx="186844" cy="186844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0FFE00C-4C02-4F2B-9547-74B6EB01D3AF}"/>
                </a:ext>
              </a:extLst>
            </p:cNvPr>
            <p:cNvGrpSpPr/>
            <p:nvPr/>
          </p:nvGrpSpPr>
          <p:grpSpPr>
            <a:xfrm rot="541801">
              <a:off x="7258309" y="5021147"/>
              <a:ext cx="325322" cy="423905"/>
              <a:chOff x="3044370" y="1744784"/>
              <a:chExt cx="550068" cy="716756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90894C8C-50F6-2F50-02F8-EE9E71B87996}"/>
                  </a:ext>
                </a:extLst>
              </p:cNvPr>
              <p:cNvSpPr/>
              <p:nvPr/>
            </p:nvSpPr>
            <p:spPr>
              <a:xfrm>
                <a:off x="3044370" y="1744784"/>
                <a:ext cx="550068" cy="716756"/>
              </a:xfrm>
              <a:prstGeom prst="roundRect">
                <a:avLst>
                  <a:gd name="adj" fmla="val 8875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1381F53-C435-961E-BB75-2DED57640DF7}"/>
                  </a:ext>
                </a:extLst>
              </p:cNvPr>
              <p:cNvSpPr/>
              <p:nvPr/>
            </p:nvSpPr>
            <p:spPr>
              <a:xfrm>
                <a:off x="3096162" y="1935956"/>
                <a:ext cx="220919" cy="12479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A3013C9B-F5F3-7870-1003-46372A9195E0}"/>
                  </a:ext>
                </a:extLst>
              </p:cNvPr>
              <p:cNvSpPr/>
              <p:nvPr/>
            </p:nvSpPr>
            <p:spPr>
              <a:xfrm>
                <a:off x="3336131" y="1935956"/>
                <a:ext cx="220919" cy="12479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71C155B-987B-0A0C-C056-02D306C1A7A6}"/>
                  </a:ext>
                </a:extLst>
              </p:cNvPr>
              <p:cNvCxnSpPr/>
              <p:nvPr/>
            </p:nvCxnSpPr>
            <p:spPr>
              <a:xfrm>
                <a:off x="3096162" y="1821656"/>
                <a:ext cx="335219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F8E29FC-EF62-4414-ED8A-49E4B43DC1FF}"/>
                  </a:ext>
                </a:extLst>
              </p:cNvPr>
              <p:cNvCxnSpPr/>
              <p:nvPr/>
            </p:nvCxnSpPr>
            <p:spPr>
              <a:xfrm>
                <a:off x="3096162" y="1869155"/>
                <a:ext cx="256638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89C70F1-BA4B-EE4E-B8A7-2435C9AC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109787"/>
                <a:ext cx="373319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9B43230-40B2-D6CF-EAA6-9E73B712C9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151814"/>
                <a:ext cx="256638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C7EE0C-599E-F84A-83DE-A8003712A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193841"/>
                <a:ext cx="335219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7E1148F-FEC0-A5D6-942D-E71C5D168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235867"/>
                <a:ext cx="256638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F211717-9083-27AB-A4E9-88813D08F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323264"/>
                <a:ext cx="437613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295DE89-0CC7-44D0-CB53-4A73029C9F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365291"/>
                <a:ext cx="406657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4DA3058-F83D-0D9E-C33E-168E219826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6162" y="2407317"/>
                <a:ext cx="335219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 descr="An aerial view of a factory&#10;&#10;AI-generated content may be incorrect.">
              <a:extLst>
                <a:ext uri="{FF2B5EF4-FFF2-40B4-BE49-F238E27FC236}">
                  <a16:creationId xmlns:a16="http://schemas.microsoft.com/office/drawing/2014/main" id="{89E5DE63-EB4B-94E0-36AB-B72FFAA42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0063" y="4931918"/>
              <a:ext cx="477687" cy="533288"/>
            </a:xfrm>
            <a:prstGeom prst="rect">
              <a:avLst/>
            </a:pr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9253D8F-F2E2-D3D4-10DE-AAE8D76C7410}"/>
                </a:ext>
              </a:extLst>
            </p:cNvPr>
            <p:cNvSpPr/>
            <p:nvPr/>
          </p:nvSpPr>
          <p:spPr>
            <a:xfrm>
              <a:off x="7586542" y="5167708"/>
              <a:ext cx="166384" cy="166384"/>
            </a:xfrm>
            <a:prstGeom prst="ellipse">
              <a:avLst/>
            </a:prstGeom>
            <a:solidFill>
              <a:srgbClr val="333F50"/>
            </a:solidFill>
            <a:ln>
              <a:solidFill>
                <a:srgbClr val="6F9EB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B2ABB77-C638-F697-D7B4-C2B9DDB297A1}"/>
                </a:ext>
              </a:extLst>
            </p:cNvPr>
            <p:cNvSpPr txBox="1"/>
            <p:nvPr/>
          </p:nvSpPr>
          <p:spPr>
            <a:xfrm>
              <a:off x="7522677" y="5142177"/>
              <a:ext cx="3147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+1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1C8D8ED4-E060-97A0-E347-6D2C4088825F}"/>
              </a:ext>
            </a:extLst>
          </p:cNvPr>
          <p:cNvSpPr/>
          <p:nvPr/>
        </p:nvSpPr>
        <p:spPr>
          <a:xfrm rot="16200000">
            <a:off x="3506181" y="3224766"/>
            <a:ext cx="1164076" cy="1572544"/>
          </a:xfrm>
          <a:prstGeom prst="triangle">
            <a:avLst>
              <a:gd name="adj" fmla="val 16014"/>
            </a:avLst>
          </a:prstGeom>
          <a:gradFill>
            <a:gsLst>
              <a:gs pos="65000">
                <a:srgbClr val="C6E3EC">
                  <a:alpha val="80000"/>
                </a:srgbClr>
              </a:gs>
              <a:gs pos="0">
                <a:schemeClr val="bg1">
                  <a:alpha val="10000"/>
                </a:schemeClr>
              </a:gs>
            </a:gsLst>
            <a:lin ang="54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047B7A0-6B59-FF63-57E1-0971F9FE0B71}"/>
              </a:ext>
            </a:extLst>
          </p:cNvPr>
          <p:cNvSpPr/>
          <p:nvPr/>
        </p:nvSpPr>
        <p:spPr>
          <a:xfrm rot="16200000">
            <a:off x="2922690" y="4392819"/>
            <a:ext cx="1223210" cy="2588961"/>
          </a:xfrm>
          <a:prstGeom prst="triangle">
            <a:avLst>
              <a:gd name="adj" fmla="val 82592"/>
            </a:avLst>
          </a:prstGeom>
          <a:gradFill>
            <a:gsLst>
              <a:gs pos="100000">
                <a:srgbClr val="C6E3EC">
                  <a:alpha val="80000"/>
                </a:srgbClr>
              </a:gs>
              <a:gs pos="0">
                <a:schemeClr val="bg1">
                  <a:alpha val="10000"/>
                </a:schemeClr>
              </a:gs>
            </a:gsLst>
            <a:lin ang="5400000" scaled="0"/>
          </a:gra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7ADE28E-31D8-2977-E777-FF5DA829FDF0}"/>
              </a:ext>
            </a:extLst>
          </p:cNvPr>
          <p:cNvSpPr/>
          <p:nvPr/>
        </p:nvSpPr>
        <p:spPr>
          <a:xfrm>
            <a:off x="6965297" y="1751106"/>
            <a:ext cx="4200862" cy="750330"/>
          </a:xfrm>
          <a:prstGeom prst="wedgeRoundRectCallout">
            <a:avLst>
              <a:gd name="adj1" fmla="val 55137"/>
              <a:gd name="adj2" fmla="val 47306"/>
              <a:gd name="adj3" fmla="val 16667"/>
            </a:avLst>
          </a:prstGeom>
          <a:solidFill>
            <a:srgbClr val="333F50"/>
          </a:solidFill>
          <a:ln>
            <a:noFill/>
          </a:ln>
          <a:effectLst>
            <a:outerShdw blurRad="88900" dist="12700" dir="27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226CFD0-5368-9CF2-ED6E-9650016D5F84}"/>
              </a:ext>
            </a:extLst>
          </p:cNvPr>
          <p:cNvSpPr txBox="1">
            <a:spLocks/>
          </p:cNvSpPr>
          <p:nvPr/>
        </p:nvSpPr>
        <p:spPr>
          <a:xfrm>
            <a:off x="7035546" y="1789939"/>
            <a:ext cx="4180930" cy="69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This is a closer look at power plant you identified in the previous image. Describe it in greater detail and adjust your previous analysis accordingly.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41F577-7AE3-F571-C16C-E309C1C6CDAB}"/>
              </a:ext>
            </a:extLst>
          </p:cNvPr>
          <p:cNvGrpSpPr/>
          <p:nvPr/>
        </p:nvGrpSpPr>
        <p:grpSpPr>
          <a:xfrm>
            <a:off x="6819164" y="2742357"/>
            <a:ext cx="423282" cy="403022"/>
            <a:chOff x="5867541" y="2357450"/>
            <a:chExt cx="423282" cy="40302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AF6B6A-1B66-275C-6B63-71122A08B1E7}"/>
                </a:ext>
              </a:extLst>
            </p:cNvPr>
            <p:cNvSpPr/>
            <p:nvPr/>
          </p:nvSpPr>
          <p:spPr>
            <a:xfrm>
              <a:off x="5867541" y="2357450"/>
              <a:ext cx="423282" cy="403022"/>
            </a:xfrm>
            <a:prstGeom prst="ellipse">
              <a:avLst/>
            </a:prstGeom>
            <a:gradFill>
              <a:gsLst>
                <a:gs pos="100000">
                  <a:srgbClr val="6F9EB2"/>
                </a:gs>
                <a:gs pos="0">
                  <a:srgbClr val="333F50"/>
                </a:gs>
              </a:gsLst>
              <a:lin ang="2700000" scaled="1"/>
            </a:gradFill>
            <a:ln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D62B144A-29D7-1520-4628-FE5C105C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0301" y="2433267"/>
              <a:ext cx="297761" cy="224599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</p:grpSp>
      <p:pic>
        <p:nvPicPr>
          <p:cNvPr id="58" name="Picture 57" descr="An aerial view of a large body of water&#10;&#10;AI-generated content may be incorrect.">
            <a:extLst>
              <a:ext uri="{FF2B5EF4-FFF2-40B4-BE49-F238E27FC236}">
                <a16:creationId xmlns:a16="http://schemas.microsoft.com/office/drawing/2014/main" id="{C2EB5F77-B766-170B-C40A-36C67778BF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11" y="1031950"/>
            <a:ext cx="1930711" cy="1463207"/>
          </a:xfrm>
          <a:prstGeom prst="rect">
            <a:avLst/>
          </a:prstGeom>
          <a:ln w="28575">
            <a:solidFill>
              <a:srgbClr val="6F9EB2"/>
            </a:solidFill>
          </a:ln>
        </p:spPr>
      </p:pic>
      <p:pic>
        <p:nvPicPr>
          <p:cNvPr id="59" name="Picture 58" descr="An aerial view of a parking lot&#10;&#10;AI-generated content may be incorrect.">
            <a:extLst>
              <a:ext uri="{FF2B5EF4-FFF2-40B4-BE49-F238E27FC236}">
                <a16:creationId xmlns:a16="http://schemas.microsoft.com/office/drawing/2014/main" id="{D6C4100A-C3ED-F5CF-EFEF-96EB5F0E90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9753" y="5097121"/>
            <a:ext cx="1572545" cy="1164075"/>
          </a:xfrm>
          <a:prstGeom prst="rect">
            <a:avLst/>
          </a:prstGeom>
          <a:ln w="28575">
            <a:solidFill>
              <a:srgbClr val="6F9EB2"/>
            </a:solidFill>
          </a:ln>
        </p:spPr>
      </p:pic>
      <p:pic>
        <p:nvPicPr>
          <p:cNvPr id="60" name="Picture 59" descr="A factory with smoke coming out of it&#10;&#10;AI-generated content may be incorrect.">
            <a:extLst>
              <a:ext uri="{FF2B5EF4-FFF2-40B4-BE49-F238E27FC236}">
                <a16:creationId xmlns:a16="http://schemas.microsoft.com/office/drawing/2014/main" id="{EF126123-02F5-33A2-13BD-3D787A95CB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74493" y="3457362"/>
            <a:ext cx="1705919" cy="1141461"/>
          </a:xfrm>
          <a:prstGeom prst="rect">
            <a:avLst/>
          </a:prstGeom>
          <a:ln w="28575">
            <a:solidFill>
              <a:srgbClr val="6F9EB2"/>
            </a:solidFill>
          </a:ln>
        </p:spPr>
      </p:pic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79A181DB-439B-2315-6B1E-9C780E9C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3376" y="6643910"/>
            <a:ext cx="1423988" cy="180000"/>
          </a:xfrm>
        </p:spPr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 dirty="0"/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814EF582-B1A5-A086-8D9F-CAC7ACFCB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664" y="6643910"/>
            <a:ext cx="4919662" cy="180000"/>
          </a:xfrm>
        </p:spPr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</p:spTree>
    <p:extLst>
      <p:ext uri="{BB962C8B-B14F-4D97-AF65-F5344CB8AC3E}">
        <p14:creationId xmlns:p14="http://schemas.microsoft.com/office/powerpoint/2010/main" val="289157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F52B-4582-6FC5-5D80-74A36514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1D652-0C5C-B0F5-526C-BA24DEB43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F9D76-6DE6-2F5C-3EAB-3DC27185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A3BF7D-DECB-F464-AB9E-5071FF92EF77}"/>
              </a:ext>
            </a:extLst>
          </p:cNvPr>
          <p:cNvSpPr/>
          <p:nvPr/>
        </p:nvSpPr>
        <p:spPr>
          <a:xfrm>
            <a:off x="6609042" y="1298756"/>
            <a:ext cx="5023251" cy="4885272"/>
          </a:xfrm>
          <a:prstGeom prst="roundRect">
            <a:avLst>
              <a:gd name="adj" fmla="val 2033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73000"/>
                </a:schemeClr>
              </a:gs>
              <a:gs pos="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3B5917-DE8D-D207-5B15-62BEB040EFD5}"/>
              </a:ext>
            </a:extLst>
          </p:cNvPr>
          <p:cNvSpPr/>
          <p:nvPr/>
        </p:nvSpPr>
        <p:spPr>
          <a:xfrm>
            <a:off x="6816079" y="5215862"/>
            <a:ext cx="4487664" cy="872680"/>
          </a:xfrm>
          <a:prstGeom prst="roundRect">
            <a:avLst>
              <a:gd name="adj" fmla="val 8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6B53E06-B197-B238-75CF-A98A7866FD68}"/>
              </a:ext>
            </a:extLst>
          </p:cNvPr>
          <p:cNvSpPr/>
          <p:nvPr/>
        </p:nvSpPr>
        <p:spPr>
          <a:xfrm>
            <a:off x="6881157" y="5652776"/>
            <a:ext cx="4352943" cy="367175"/>
          </a:xfrm>
          <a:prstGeom prst="roundRect">
            <a:avLst>
              <a:gd name="adj" fmla="val 812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F9E518-1373-F6AF-D7F6-82A691801A14}"/>
              </a:ext>
            </a:extLst>
          </p:cNvPr>
          <p:cNvSpPr/>
          <p:nvPr/>
        </p:nvSpPr>
        <p:spPr>
          <a:xfrm>
            <a:off x="10376171" y="5279791"/>
            <a:ext cx="857929" cy="272665"/>
          </a:xfrm>
          <a:prstGeom prst="roundRect">
            <a:avLst/>
          </a:prstGeom>
          <a:solidFill>
            <a:srgbClr val="6F9EB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7D0FAFD-7DCB-D890-5F62-F8DF6FBD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5800" y="5331975"/>
            <a:ext cx="168160" cy="1681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3F10C13-E58A-D0A0-54B2-472089D13A4A}"/>
              </a:ext>
            </a:extLst>
          </p:cNvPr>
          <p:cNvSpPr txBox="1"/>
          <p:nvPr/>
        </p:nvSpPr>
        <p:spPr>
          <a:xfrm>
            <a:off x="10626081" y="5293582"/>
            <a:ext cx="585897" cy="258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Send</a:t>
            </a:r>
          </a:p>
        </p:txBody>
      </p:sp>
      <p:pic>
        <p:nvPicPr>
          <p:cNvPr id="29" name="Graphic 28" descr="Badge Follow outline">
            <a:extLst>
              <a:ext uri="{FF2B5EF4-FFF2-40B4-BE49-F238E27FC236}">
                <a16:creationId xmlns:a16="http://schemas.microsoft.com/office/drawing/2014/main" id="{F01A64C0-BF76-2A07-177D-5ED2ED7CB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6915" y="5348206"/>
            <a:ext cx="186844" cy="18684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B7A564-F6C9-04D9-1088-5AC59C97F28E}"/>
              </a:ext>
            </a:extLst>
          </p:cNvPr>
          <p:cNvGrpSpPr/>
          <p:nvPr/>
        </p:nvGrpSpPr>
        <p:grpSpPr>
          <a:xfrm>
            <a:off x="7194116" y="2367107"/>
            <a:ext cx="4109627" cy="2720437"/>
            <a:chOff x="7194116" y="2367107"/>
            <a:chExt cx="4109627" cy="272043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5AC0A1-8411-094E-2E9B-F73D4E8802C4}"/>
                </a:ext>
              </a:extLst>
            </p:cNvPr>
            <p:cNvSpPr/>
            <p:nvPr/>
          </p:nvSpPr>
          <p:spPr>
            <a:xfrm>
              <a:off x="7194116" y="2367107"/>
              <a:ext cx="4057180" cy="2717151"/>
            </a:xfrm>
            <a:prstGeom prst="roundRect">
              <a:avLst>
                <a:gd name="adj" fmla="val 5449"/>
              </a:avLst>
            </a:prstGeom>
            <a:solidFill>
              <a:srgbClr val="F2F1F6"/>
            </a:solidFill>
            <a:ln>
              <a:noFill/>
            </a:ln>
            <a:effectLst>
              <a:outerShdw blurRad="1524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584DDC-811F-BAD3-AA4C-6476E8E7060A}"/>
                </a:ext>
              </a:extLst>
            </p:cNvPr>
            <p:cNvSpPr txBox="1"/>
            <p:nvPr/>
          </p:nvSpPr>
          <p:spPr>
            <a:xfrm>
              <a:off x="7259956" y="2534320"/>
              <a:ext cx="40437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The </a:t>
              </a:r>
              <a:r>
                <a:rPr lang="en-US" sz="11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region examined is a coal-fired power plant situated along a river, utilizing the water source for operational needs. (…)</a:t>
              </a:r>
              <a:endParaRPr lang="en-US" sz="1100" dirty="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90E8617-6448-50BD-B39E-1FE800E9D1A8}"/>
                </a:ext>
              </a:extLst>
            </p:cNvPr>
            <p:cNvSpPr/>
            <p:nvPr/>
          </p:nvSpPr>
          <p:spPr>
            <a:xfrm>
              <a:off x="7259957" y="2917976"/>
              <a:ext cx="3832895" cy="854560"/>
            </a:xfrm>
            <a:prstGeom prst="roundRect">
              <a:avLst>
                <a:gd name="adj" fmla="val 4935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endParaRPr lang="en-US" sz="1000" dirty="0">
                <a:solidFill>
                  <a:srgbClr val="0C262F"/>
                </a:solidFill>
              </a:endParaRPr>
            </a:p>
            <a:p>
              <a:r>
                <a:rPr lang="en-US" sz="1100" dirty="0">
                  <a:solidFill>
                    <a:srgbClr val="0C262F"/>
                  </a:solidFill>
                </a:rPr>
                <a:t>Key components: (…)</a:t>
              </a:r>
            </a:p>
            <a:p>
              <a:endParaRPr lang="en-US" sz="1100" dirty="0">
                <a:solidFill>
                  <a:srgbClr val="0C262F"/>
                </a:solidFill>
              </a:endParaRPr>
            </a:p>
            <a:p>
              <a:r>
                <a:rPr lang="en-US" sz="1100" dirty="0">
                  <a:solidFill>
                    <a:srgbClr val="0C262F"/>
                  </a:solidFill>
                </a:rPr>
                <a:t>Operational Insights: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0C262F"/>
                  </a:solidFill>
                </a:rPr>
                <a:t>River Proximity: (…)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0C262F"/>
                  </a:solidFill>
                </a:rPr>
                <a:t>Environmental Considerations: (…)</a:t>
              </a:r>
            </a:p>
            <a:p>
              <a:endParaRPr lang="en-US" sz="1000" dirty="0">
                <a:solidFill>
                  <a:srgbClr val="0C262F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776466-6244-2B55-4EA0-C2E747CCED09}"/>
                </a:ext>
              </a:extLst>
            </p:cNvPr>
            <p:cNvSpPr txBox="1"/>
            <p:nvPr/>
          </p:nvSpPr>
          <p:spPr>
            <a:xfrm>
              <a:off x="7245944" y="3810271"/>
              <a:ext cx="3938775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This analyzed region is a notable example of an operational coal-fired power plant. Its strategic riverside location and comprehensive infrastructure showcase the typical features and challenges associated with coal-based energy generation. This assessment provides a foundational understanding of the plant’s role in regional power supply and its environmental and logistical dynamics.</a:t>
              </a:r>
            </a:p>
          </p:txBody>
        </p:sp>
      </p:grp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2F8D9E43-7388-7C6F-32D7-B7A91D7CB300}"/>
              </a:ext>
            </a:extLst>
          </p:cNvPr>
          <p:cNvSpPr/>
          <p:nvPr/>
        </p:nvSpPr>
        <p:spPr>
          <a:xfrm>
            <a:off x="6701779" y="953418"/>
            <a:ext cx="4686300" cy="444592"/>
          </a:xfrm>
          <a:prstGeom prst="round2SameRect">
            <a:avLst>
              <a:gd name="adj1" fmla="val 26431"/>
              <a:gd name="adj2" fmla="val 0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4A310-8C97-CE79-BDE0-5734B064A411}"/>
              </a:ext>
            </a:extLst>
          </p:cNvPr>
          <p:cNvSpPr txBox="1"/>
          <p:nvPr/>
        </p:nvSpPr>
        <p:spPr>
          <a:xfrm>
            <a:off x="6674119" y="910200"/>
            <a:ext cx="4648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262F"/>
                </a:solidFill>
              </a:rPr>
              <a:t>Layer 4: Contextual Integration and Querying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E604EB8-C724-936E-B6C7-0357BF7708DF}"/>
              </a:ext>
            </a:extLst>
          </p:cNvPr>
          <p:cNvSpPr/>
          <p:nvPr/>
        </p:nvSpPr>
        <p:spPr>
          <a:xfrm>
            <a:off x="484617" y="1298756"/>
            <a:ext cx="5746990" cy="4885272"/>
          </a:xfrm>
          <a:prstGeom prst="roundRect">
            <a:avLst>
              <a:gd name="adj" fmla="val 2033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73000"/>
                </a:schemeClr>
              </a:gs>
              <a:gs pos="0">
                <a:schemeClr val="bg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AAB8E4-3D48-0F7E-5EB0-798A98CCFBCE}"/>
              </a:ext>
            </a:extLst>
          </p:cNvPr>
          <p:cNvGrpSpPr/>
          <p:nvPr/>
        </p:nvGrpSpPr>
        <p:grpSpPr>
          <a:xfrm>
            <a:off x="1092855" y="2236025"/>
            <a:ext cx="4516093" cy="2761361"/>
            <a:chOff x="1092855" y="2236025"/>
            <a:chExt cx="4516093" cy="2761361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94BA9C1-1F1A-3FCF-9F7A-B906E5588AE6}"/>
                </a:ext>
              </a:extLst>
            </p:cNvPr>
            <p:cNvSpPr/>
            <p:nvPr/>
          </p:nvSpPr>
          <p:spPr>
            <a:xfrm>
              <a:off x="1092855" y="2236025"/>
              <a:ext cx="4516093" cy="2761361"/>
            </a:xfrm>
            <a:prstGeom prst="roundRect">
              <a:avLst>
                <a:gd name="adj" fmla="val 5449"/>
              </a:avLst>
            </a:prstGeom>
            <a:solidFill>
              <a:srgbClr val="F2F1F6"/>
            </a:solidFill>
            <a:ln>
              <a:noFill/>
            </a:ln>
            <a:effectLst>
              <a:outerShdw blurRad="152400" dist="127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6EF3DE-C824-D00F-95EB-C920E3ACD217}"/>
                </a:ext>
              </a:extLst>
            </p:cNvPr>
            <p:cNvSpPr txBox="1"/>
            <p:nvPr/>
          </p:nvSpPr>
          <p:spPr>
            <a:xfrm>
              <a:off x="1169132" y="2256733"/>
              <a:ext cx="425285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Certainly! Here is a detailed description of each subregion:</a:t>
              </a:r>
            </a:p>
            <a:p>
              <a:pPr marL="228600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Coal Storage Area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</a:t>
              </a: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contains large coal piles (…) fuel for (…)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Conveyor belts run across the piles (…) transport</a:t>
              </a:r>
            </a:p>
            <a:p>
              <a:pPr marL="228600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Electrical Substation: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grid-like (…) electrical equipment.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connection point for electricity generated (…)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Presence of transformers and switchgear is likely.</a:t>
              </a:r>
            </a:p>
            <a:p>
              <a:pPr marL="228600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Main Plant Structure: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cooling towers, chimneys (…) steam &amp; smoke.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heat dissipation.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turbines, generators (…)</a:t>
              </a:r>
            </a:p>
            <a:p>
              <a:pPr marL="685800" lvl="1" indent="-228600">
                <a:buAutoNum type="arabicPeriod"/>
              </a:pPr>
              <a:r>
                <a:rPr lang="en-US" sz="1200" dirty="0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(…) core operational area of the power plant.</a:t>
              </a:r>
            </a:p>
          </p:txBody>
        </p:sp>
      </p:grp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866872C6-426A-964F-AFD7-CCF3A52BC79D}"/>
              </a:ext>
            </a:extLst>
          </p:cNvPr>
          <p:cNvSpPr/>
          <p:nvPr/>
        </p:nvSpPr>
        <p:spPr>
          <a:xfrm>
            <a:off x="484617" y="1298756"/>
            <a:ext cx="5746990" cy="435515"/>
          </a:xfrm>
          <a:prstGeom prst="round2SameRect">
            <a:avLst>
              <a:gd name="adj1" fmla="val 26431"/>
              <a:gd name="adj2" fmla="val 0"/>
            </a:avLst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FABCA6-61AB-EAFC-03DE-5742771810DE}"/>
              </a:ext>
            </a:extLst>
          </p:cNvPr>
          <p:cNvSpPr txBox="1"/>
          <p:nvPr/>
        </p:nvSpPr>
        <p:spPr>
          <a:xfrm>
            <a:off x="507560" y="910200"/>
            <a:ext cx="5701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C262F"/>
                </a:solidFill>
              </a:rPr>
              <a:t>Layer 3: Focused Activity Analysis (Micro Analysis)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AF1D963-977B-C05D-D52E-EB58908FDBCC}"/>
              </a:ext>
            </a:extLst>
          </p:cNvPr>
          <p:cNvSpPr/>
          <p:nvPr/>
        </p:nvSpPr>
        <p:spPr>
          <a:xfrm>
            <a:off x="624787" y="5120495"/>
            <a:ext cx="5503395" cy="1027565"/>
          </a:xfrm>
          <a:prstGeom prst="roundRect">
            <a:avLst>
              <a:gd name="adj" fmla="val 81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65183D0-CB27-4B53-502B-E42705456062}"/>
              </a:ext>
            </a:extLst>
          </p:cNvPr>
          <p:cNvSpPr/>
          <p:nvPr/>
        </p:nvSpPr>
        <p:spPr>
          <a:xfrm>
            <a:off x="704595" y="5530687"/>
            <a:ext cx="5338181" cy="520199"/>
          </a:xfrm>
          <a:prstGeom prst="roundRect">
            <a:avLst>
              <a:gd name="adj" fmla="val 812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A02445-9A4E-BA19-DEC3-73A6184C724C}"/>
              </a:ext>
            </a:extLst>
          </p:cNvPr>
          <p:cNvGrpSpPr/>
          <p:nvPr/>
        </p:nvGrpSpPr>
        <p:grpSpPr>
          <a:xfrm>
            <a:off x="5063789" y="5114751"/>
            <a:ext cx="1039205" cy="383919"/>
            <a:chOff x="5063789" y="5076651"/>
            <a:chExt cx="1039205" cy="38391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56792A-A8CE-DC46-F136-337BD2E0ABB4}"/>
                </a:ext>
              </a:extLst>
            </p:cNvPr>
            <p:cNvSpPr/>
            <p:nvPr/>
          </p:nvSpPr>
          <p:spPr>
            <a:xfrm>
              <a:off x="5063789" y="5076651"/>
              <a:ext cx="978985" cy="311161"/>
            </a:xfrm>
            <a:prstGeom prst="roundRect">
              <a:avLst/>
            </a:prstGeom>
            <a:solidFill>
              <a:srgbClr val="6F9EB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D89E351F-0BED-2618-9CC2-CEED71BC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28221" y="5111221"/>
              <a:ext cx="206221" cy="23824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7B71ACB-599E-8747-27A5-6C119B9850AD}"/>
                </a:ext>
              </a:extLst>
            </p:cNvPr>
            <p:cNvSpPr txBox="1"/>
            <p:nvPr/>
          </p:nvSpPr>
          <p:spPr>
            <a:xfrm>
              <a:off x="5384488" y="5093709"/>
              <a:ext cx="718506" cy="366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04E3C0-47C4-C92E-BF41-6F1504E7BFBB}"/>
              </a:ext>
            </a:extLst>
          </p:cNvPr>
          <p:cNvGrpSpPr/>
          <p:nvPr/>
        </p:nvGrpSpPr>
        <p:grpSpPr>
          <a:xfrm>
            <a:off x="721826" y="5177588"/>
            <a:ext cx="879648" cy="503846"/>
            <a:chOff x="721826" y="5082338"/>
            <a:chExt cx="879648" cy="503846"/>
          </a:xfrm>
        </p:grpSpPr>
        <p:pic>
          <p:nvPicPr>
            <p:cNvPr id="44" name="Graphic 43" descr="Badge Follow outline">
              <a:extLst>
                <a:ext uri="{FF2B5EF4-FFF2-40B4-BE49-F238E27FC236}">
                  <a16:creationId xmlns:a16="http://schemas.microsoft.com/office/drawing/2014/main" id="{F30DC1E5-CAFD-0386-FA3E-18ABF332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21826" y="5099611"/>
              <a:ext cx="229134" cy="264713"/>
            </a:xfrm>
            <a:prstGeom prst="rect">
              <a:avLst/>
            </a:prstGeom>
          </p:spPr>
        </p:pic>
        <p:pic>
          <p:nvPicPr>
            <p:cNvPr id="57" name="Picture 56" descr="A factory with smoke coming out of it&#10;&#10;AI-generated content may be incorrect.">
              <a:extLst>
                <a:ext uri="{FF2B5EF4-FFF2-40B4-BE49-F238E27FC236}">
                  <a16:creationId xmlns:a16="http://schemas.microsoft.com/office/drawing/2014/main" id="{CEBA1BF8-39D6-46C0-E2E1-302E8F573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1272" y="5082338"/>
              <a:ext cx="353210" cy="236339"/>
            </a:xfrm>
            <a:prstGeom prst="rect">
              <a:avLst/>
            </a:prstGeom>
          </p:spPr>
        </p:pic>
        <p:pic>
          <p:nvPicPr>
            <p:cNvPr id="58" name="Picture 57" descr="An aerial view of a large body of water&#10;&#10;AI-generated content may be incorrect.">
              <a:extLst>
                <a:ext uri="{FF2B5EF4-FFF2-40B4-BE49-F238E27FC236}">
                  <a16:creationId xmlns:a16="http://schemas.microsoft.com/office/drawing/2014/main" id="{5F88341E-FB59-E2F9-5608-7CC7C36D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6836" y="5264368"/>
              <a:ext cx="424638" cy="321816"/>
            </a:xfrm>
            <a:prstGeom prst="rect">
              <a:avLst/>
            </a:prstGeom>
          </p:spPr>
        </p:pic>
        <p:pic>
          <p:nvPicPr>
            <p:cNvPr id="59" name="Picture 58" descr="An aerial view of a parking lot&#10;&#10;AI-generated content may be incorrect.">
              <a:extLst>
                <a:ext uri="{FF2B5EF4-FFF2-40B4-BE49-F238E27FC236}">
                  <a16:creationId xmlns:a16="http://schemas.microsoft.com/office/drawing/2014/main" id="{570A8C2A-B456-32B7-71CA-08FC53D4C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998" y="5194572"/>
              <a:ext cx="343504" cy="254278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5E1F385-923B-D9F5-D6F1-0EE8D235D8CE}"/>
                </a:ext>
              </a:extLst>
            </p:cNvPr>
            <p:cNvSpPr/>
            <p:nvPr/>
          </p:nvSpPr>
          <p:spPr>
            <a:xfrm>
              <a:off x="1267821" y="5243922"/>
              <a:ext cx="166384" cy="166384"/>
            </a:xfrm>
            <a:prstGeom prst="ellipse">
              <a:avLst/>
            </a:prstGeom>
            <a:solidFill>
              <a:srgbClr val="DACDFF"/>
            </a:solidFill>
            <a:ln>
              <a:solidFill>
                <a:srgbClr val="CBB9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E5A3F2-E72E-01C4-1F17-232EA9A45768}"/>
                </a:ext>
              </a:extLst>
            </p:cNvPr>
            <p:cNvSpPr txBox="1"/>
            <p:nvPr/>
          </p:nvSpPr>
          <p:spPr>
            <a:xfrm>
              <a:off x="1205546" y="5230539"/>
              <a:ext cx="3147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5C3872"/>
                  </a:solidFill>
                </a:rPr>
                <a:t>+3</a:t>
              </a:r>
              <a:endParaRPr lang="en-US" b="1" dirty="0">
                <a:solidFill>
                  <a:srgbClr val="5C3872"/>
                </a:solidFill>
              </a:endParaRP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636F3E4-CF31-1220-8430-06A5112DE36A}"/>
              </a:ext>
            </a:extLst>
          </p:cNvPr>
          <p:cNvSpPr/>
          <p:nvPr/>
        </p:nvSpPr>
        <p:spPr>
          <a:xfrm>
            <a:off x="1092855" y="1469049"/>
            <a:ext cx="4787100" cy="556089"/>
          </a:xfrm>
          <a:prstGeom prst="wedgeRoundRectCallout">
            <a:avLst>
              <a:gd name="adj1" fmla="val 55137"/>
              <a:gd name="adj2" fmla="val 47306"/>
              <a:gd name="adj3" fmla="val 16667"/>
            </a:avLst>
          </a:prstGeom>
          <a:solidFill>
            <a:srgbClr val="333F50"/>
          </a:solidFill>
          <a:ln>
            <a:noFill/>
          </a:ln>
          <a:effectLst>
            <a:outerShdw blurRad="88900" dist="12700" dir="27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7C98862F-DB40-F268-1C4C-C9EF1586405C}"/>
              </a:ext>
            </a:extLst>
          </p:cNvPr>
          <p:cNvSpPr txBox="1">
            <a:spLocks/>
          </p:cNvSpPr>
          <p:nvPr/>
        </p:nvSpPr>
        <p:spPr>
          <a:xfrm>
            <a:off x="1163104" y="1507882"/>
            <a:ext cx="4624954" cy="46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These are relevant subregions that you’ve identified. Describe them in greater detail.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434571-CF50-0E51-1CC8-0FE113C278F4}"/>
              </a:ext>
            </a:extLst>
          </p:cNvPr>
          <p:cNvGrpSpPr/>
          <p:nvPr/>
        </p:nvGrpSpPr>
        <p:grpSpPr>
          <a:xfrm>
            <a:off x="559706" y="2151965"/>
            <a:ext cx="423282" cy="403022"/>
            <a:chOff x="5867541" y="2357450"/>
            <a:chExt cx="423282" cy="40302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FD5695F-6488-D86E-EB62-EF2CBDE156D2}"/>
                </a:ext>
              </a:extLst>
            </p:cNvPr>
            <p:cNvSpPr/>
            <p:nvPr/>
          </p:nvSpPr>
          <p:spPr>
            <a:xfrm>
              <a:off x="5867541" y="2357450"/>
              <a:ext cx="423282" cy="403022"/>
            </a:xfrm>
            <a:prstGeom prst="ellipse">
              <a:avLst/>
            </a:prstGeom>
            <a:gradFill>
              <a:gsLst>
                <a:gs pos="100000">
                  <a:srgbClr val="6F9EB2"/>
                </a:gs>
                <a:gs pos="0">
                  <a:srgbClr val="333F50"/>
                </a:gs>
              </a:gsLst>
              <a:lin ang="2700000" scaled="1"/>
            </a:gradFill>
            <a:ln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81AD64C-1BEC-4DBA-ADA8-BC8814B1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0301" y="2433267"/>
              <a:ext cx="297761" cy="224599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D53C052-E990-5BA6-3C55-85637ABBFDC7}"/>
              </a:ext>
            </a:extLst>
          </p:cNvPr>
          <p:cNvGrpSpPr/>
          <p:nvPr/>
        </p:nvGrpSpPr>
        <p:grpSpPr>
          <a:xfrm>
            <a:off x="6689939" y="2565759"/>
            <a:ext cx="423282" cy="403022"/>
            <a:chOff x="5867541" y="2357450"/>
            <a:chExt cx="423282" cy="40302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AE24327-57B2-0F45-FA06-62A9CF53A86D}"/>
                </a:ext>
              </a:extLst>
            </p:cNvPr>
            <p:cNvSpPr/>
            <p:nvPr/>
          </p:nvSpPr>
          <p:spPr>
            <a:xfrm>
              <a:off x="5867541" y="2357450"/>
              <a:ext cx="423282" cy="403022"/>
            </a:xfrm>
            <a:prstGeom prst="ellipse">
              <a:avLst/>
            </a:prstGeom>
            <a:gradFill>
              <a:gsLst>
                <a:gs pos="100000">
                  <a:srgbClr val="6F9EB2"/>
                </a:gs>
                <a:gs pos="0">
                  <a:srgbClr val="333F50"/>
                </a:gs>
              </a:gsLst>
              <a:lin ang="2700000" scaled="1"/>
            </a:gradFill>
            <a:ln>
              <a:noFill/>
            </a:ln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81AAFB1C-EC11-92C2-B486-3995B42D6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30301" y="2433267"/>
              <a:ext cx="297761" cy="224599"/>
            </a:xfrm>
            <a:prstGeom prst="rect">
              <a:avLst/>
            </a:prstGeom>
            <a:scene3d>
              <a:camera prst="perspectiveLeft"/>
              <a:lightRig rig="threePt" dir="t"/>
            </a:scene3d>
          </p:spPr>
        </p:pic>
      </p:grp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C3129B97-6766-F8F5-AA16-BC056FCA2FCE}"/>
              </a:ext>
            </a:extLst>
          </p:cNvPr>
          <p:cNvSpPr txBox="1">
            <a:spLocks/>
          </p:cNvSpPr>
          <p:nvPr/>
        </p:nvSpPr>
        <p:spPr>
          <a:xfrm>
            <a:off x="7172326" y="1510708"/>
            <a:ext cx="4039652" cy="46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Taking all this context into account, can you summarize your findings about this region into a detailed report?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D4DEE70B-23F3-392E-8530-05453877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60" y="103631"/>
            <a:ext cx="9973893" cy="673120"/>
          </a:xfrm>
        </p:spPr>
        <p:txBody>
          <a:bodyPr/>
          <a:lstStyle/>
          <a:p>
            <a:r>
              <a:rPr lang="en-US" dirty="0"/>
              <a:t>Case Study | A Multi-Tiered Image Processing Approach for Contextual Analysis with MLLMs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E4489D5-6033-815D-4275-9AB5C51E568A}"/>
              </a:ext>
            </a:extLst>
          </p:cNvPr>
          <p:cNvSpPr/>
          <p:nvPr/>
        </p:nvSpPr>
        <p:spPr>
          <a:xfrm>
            <a:off x="7172326" y="1455568"/>
            <a:ext cx="4131417" cy="735753"/>
          </a:xfrm>
          <a:prstGeom prst="wedgeRoundRectCallout">
            <a:avLst>
              <a:gd name="adj1" fmla="val 55137"/>
              <a:gd name="adj2" fmla="val 47306"/>
              <a:gd name="adj3" fmla="val 16667"/>
            </a:avLst>
          </a:prstGeom>
          <a:solidFill>
            <a:srgbClr val="333F50"/>
          </a:solidFill>
          <a:ln>
            <a:noFill/>
          </a:ln>
          <a:effectLst>
            <a:outerShdw blurRad="88900" dist="12700" dir="2700000" algn="ctr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D1049-EF80-72A5-7C60-BB28626546CE}"/>
              </a:ext>
            </a:extLst>
          </p:cNvPr>
          <p:cNvSpPr txBox="1">
            <a:spLocks/>
          </p:cNvSpPr>
          <p:nvPr/>
        </p:nvSpPr>
        <p:spPr>
          <a:xfrm>
            <a:off x="7172326" y="1484919"/>
            <a:ext cx="4039652" cy="4672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bg1"/>
                </a:solidFill>
                <a:latin typeface="Arial" panose="020B0604020202020204" pitchFamily="34" charset="0"/>
                <a:ea typeface="MS Mincho" panose="02020609040205080304" pitchFamily="49" charset="-128"/>
              </a:rPr>
              <a:t>Taking all this context into account, can you summarize your findings about this region into a detailed report?</a:t>
            </a:r>
          </a:p>
        </p:txBody>
      </p:sp>
    </p:spTree>
    <p:extLst>
      <p:ext uri="{BB962C8B-B14F-4D97-AF65-F5344CB8AC3E}">
        <p14:creationId xmlns:p14="http://schemas.microsoft.com/office/powerpoint/2010/main" val="202011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71044FC-5931-3543-A6F7-35DC360E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326" y="1167903"/>
            <a:ext cx="5327650" cy="142620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A2C6E45-2AC4-3154-B8E9-9C6E0B9F4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28" y="1167903"/>
            <a:ext cx="5327650" cy="14262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C696A-F04F-5438-7C52-3C4769EB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MLLM Challenges and 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A0C67-5F16-D6F0-02F1-66A7FDEA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4456-BCFC-4C25-9F60-0EABCDF3FE20}" type="datetime4">
              <a:rPr lang="en-US" smtClean="0"/>
              <a:t>November 3,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B641-E63F-7343-0580-78C36715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Multimodal LLMs for GEOINT: Looking Towards the Future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E56B-999F-47C6-614C-64FD9AA0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FFD9-BE3F-4CF6-8FB5-D59413CB97F5}" type="slidenum">
              <a:rPr lang="en-US" smtClean="0"/>
              <a:t>9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0EEA0-7751-0E7F-6C7F-4FF654E4D1D3}"/>
              </a:ext>
            </a:extLst>
          </p:cNvPr>
          <p:cNvSpPr txBox="1">
            <a:spLocks/>
          </p:cNvSpPr>
          <p:nvPr/>
        </p:nvSpPr>
        <p:spPr>
          <a:xfrm>
            <a:off x="594936" y="2882390"/>
            <a:ext cx="5219068" cy="3550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7375" indent="-138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136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1613" indent="-136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Grounding via retrieval / prompting is essential to reduce the amount of vagueness and hallucinations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Without metadata like image resolution or location, MLLMs struggle to adapt to different environments or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Can’t ingest full-scale imagery, so external infrastructure is needed to manage context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AD382C8-7639-7864-FCA0-8B8844EE3478}"/>
              </a:ext>
            </a:extLst>
          </p:cNvPr>
          <p:cNvSpPr txBox="1">
            <a:spLocks/>
          </p:cNvSpPr>
          <p:nvPr/>
        </p:nvSpPr>
        <p:spPr>
          <a:xfrm>
            <a:off x="6591093" y="2882390"/>
            <a:ext cx="4899510" cy="3550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7375" indent="-1381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1875" indent="-136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71613" indent="-136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High compute/storage costs and ongoing maintenance impact scalability and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Fine-tuning with expert input might be needed for reliable performance in specialized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MLLMs struggle to convey numerical confidences in their outputs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AF02C-B702-4E20-A133-E19040C36F76}"/>
              </a:ext>
            </a:extLst>
          </p:cNvPr>
          <p:cNvSpPr txBox="1"/>
          <p:nvPr/>
        </p:nvSpPr>
        <p:spPr>
          <a:xfrm>
            <a:off x="1025139" y="1650174"/>
            <a:ext cx="4415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FC710-3BB6-0E70-0B2A-82AA89B09E0F}"/>
              </a:ext>
            </a:extLst>
          </p:cNvPr>
          <p:cNvSpPr txBox="1"/>
          <p:nvPr/>
        </p:nvSpPr>
        <p:spPr>
          <a:xfrm>
            <a:off x="6903615" y="1650174"/>
            <a:ext cx="4415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3229436005"/>
      </p:ext>
    </p:extLst>
  </p:cSld>
  <p:clrMapOvr>
    <a:masterClrMapping/>
  </p:clrMapOvr>
</p:sld>
</file>

<file path=ppt/theme/theme1.xml><?xml version="1.0" encoding="utf-8"?>
<a:theme xmlns:a="http://schemas.openxmlformats.org/drawingml/2006/main" name="Vibrint Theme">
  <a:themeElements>
    <a:clrScheme name="Vibrint">
      <a:dk1>
        <a:srgbClr val="1A1A1A"/>
      </a:dk1>
      <a:lt1>
        <a:sysClr val="window" lastClr="FFFFFF"/>
      </a:lt1>
      <a:dk2>
        <a:srgbClr val="666666"/>
      </a:dk2>
      <a:lt2>
        <a:srgbClr val="EEEBE8"/>
      </a:lt2>
      <a:accent1>
        <a:srgbClr val="A0CCDE"/>
      </a:accent1>
      <a:accent2>
        <a:srgbClr val="BC68C1"/>
      </a:accent2>
      <a:accent3>
        <a:srgbClr val="A6D16C"/>
      </a:accent3>
      <a:accent4>
        <a:srgbClr val="6689F2"/>
      </a:accent4>
      <a:accent5>
        <a:srgbClr val="45C497"/>
      </a:accent5>
      <a:accent6>
        <a:srgbClr val="F18F3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brint_16x9_Template_241023" id="{DEBD766B-00AE-4F1F-AF16-21D84EA9177F}" vid="{E307599D-F9A4-4EE9-9717-F45EF070CB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077AFA737C4283459891E9C50BF3" ma:contentTypeVersion="15" ma:contentTypeDescription="Create a new document." ma:contentTypeScope="" ma:versionID="298fa0325c6900b6fa3731bd10c66059">
  <xsd:schema xmlns:xsd="http://www.w3.org/2001/XMLSchema" xmlns:xs="http://www.w3.org/2001/XMLSchema" xmlns:p="http://schemas.microsoft.com/office/2006/metadata/properties" xmlns:ns2="c2f6f8e9-d343-4ece-8fce-de357f8b14d0" xmlns:ns3="b76f0e98-5b5b-4ade-9ab2-1722c6c16389" targetNamespace="http://schemas.microsoft.com/office/2006/metadata/properties" ma:root="true" ma:fieldsID="62e291f1735e194b2df3f43782a2671f" ns2:_="" ns3:_="">
    <xsd:import namespace="c2f6f8e9-d343-4ece-8fce-de357f8b14d0"/>
    <xsd:import namespace="b76f0e98-5b5b-4ade-9ab2-1722c6c1638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f6f8e9-d343-4ece-8fce-de357f8b14d0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20e6be2-e65a-4738-8393-42cc4e545d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f0e98-5b5b-4ade-9ab2-1722c6c1638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ab3815b-eace-4794-ac5f-df415e046609}" ma:internalName="TaxCatchAll" ma:showField="CatchAllData" ma:web="b76f0e98-5b5b-4ade-9ab2-1722c6c16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f6f8e9-d343-4ece-8fce-de357f8b14d0">
      <Terms xmlns="http://schemas.microsoft.com/office/infopath/2007/PartnerControls"/>
    </lcf76f155ced4ddcb4097134ff3c332f>
    <TaxCatchAll xmlns="b76f0e98-5b5b-4ade-9ab2-1722c6c16389" xsi:nil="true"/>
  </documentManagement>
</p:properties>
</file>

<file path=customXml/itemProps1.xml><?xml version="1.0" encoding="utf-8"?>
<ds:datastoreItem xmlns:ds="http://schemas.openxmlformats.org/officeDocument/2006/customXml" ds:itemID="{D8E15F9A-732E-45B0-9A01-B795FA0E40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30FA19-979B-473A-A984-3CD051559E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f6f8e9-d343-4ece-8fce-de357f8b14d0"/>
    <ds:schemaRef ds:uri="b76f0e98-5b5b-4ade-9ab2-1722c6c163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331460-1647-49DD-BE61-6E10AA2FF116}">
  <ds:schemaRefs>
    <ds:schemaRef ds:uri="http://schemas.microsoft.com/office/2006/metadata/properties"/>
    <ds:schemaRef ds:uri="http://schemas.microsoft.com/office/infopath/2007/PartnerControls"/>
    <ds:schemaRef ds:uri="c2f6f8e9-d343-4ece-8fce-de357f8b14d0"/>
    <ds:schemaRef ds:uri="b76f0e98-5b5b-4ade-9ab2-1722c6c1638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1052</Words>
  <Application>Microsoft Office PowerPoint</Application>
  <PresentationFormat>Widescreen</PresentationFormat>
  <Paragraphs>150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Vibrint Theme</vt:lpstr>
      <vt:lpstr>Multimodal LLMs for GEOINT Looking Towards the Future</vt:lpstr>
      <vt:lpstr>Challenges with traditional GeoAI approaches</vt:lpstr>
      <vt:lpstr>Multimodal Large Language Models (MLLMS)</vt:lpstr>
      <vt:lpstr>Remote Sensing MLLMs Capabilities</vt:lpstr>
      <vt:lpstr>Enhancing GEOINT workflows with MLLMs</vt:lpstr>
      <vt:lpstr>Case Study | A Multi-Tiered Image Processing Approach for Contextual Analysis with MLLMs</vt:lpstr>
      <vt:lpstr>Case Study | A Multi-Tiered Image Processing Approach for Contextual Analysis with MLLMs</vt:lpstr>
      <vt:lpstr>Case Study | A Multi-Tiered Image Processing Approach for Contextual Analysis with MLLMs</vt:lpstr>
      <vt:lpstr>MLLM Challenges and Limitations</vt:lpstr>
      <vt:lpstr>Contact 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Harvey</dc:creator>
  <cp:lastModifiedBy>Pedro Uria</cp:lastModifiedBy>
  <cp:revision>29</cp:revision>
  <dcterms:created xsi:type="dcterms:W3CDTF">2025-10-20T14:42:14Z</dcterms:created>
  <dcterms:modified xsi:type="dcterms:W3CDTF">2025-11-03T14:55:06Z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0x010100EA55077AFA737C4283459891E9C50BF3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2025-11-03T14:54:03Z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e66283b4-b31d-4817-8d96-4c1978016c9d</vt:lpwstr>
  </property>
  <property fmtid="{D5CDD505-2E9C-101B-9397-08002B2CF9AE}" pid="8" name="MSIP_Label_defa4170-0d19-0005-0004-bc88714345d2_ActionId">
    <vt:lpwstr>5ba987cc-401c-4e1e-89af-bbb3b16b11cc</vt:lpwstr>
  </property>
  <property fmtid="{D5CDD505-2E9C-101B-9397-08002B2CF9AE}" pid="9" name="MSIP_Label_defa4170-0d19-0005-0004-bc88714345d2_ContentBits">
    <vt:lpwstr>0</vt:lpwstr>
  </property>
  <property fmtid="{D5CDD505-2E9C-101B-9397-08002B2CF9AE}" pid="10" name="MSIP_Label_defa4170-0d19-0005-0004-bc88714345d2_Tag">
    <vt:lpwstr>10, 3, 0, 1</vt:lpwstr>
  </property>
</Properties>
</file>